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9" r:id="rId3"/>
    <p:sldId id="310" r:id="rId4"/>
    <p:sldId id="257" r:id="rId5"/>
    <p:sldId id="258" r:id="rId6"/>
    <p:sldId id="303" r:id="rId7"/>
    <p:sldId id="266" r:id="rId8"/>
    <p:sldId id="268" r:id="rId9"/>
    <p:sldId id="260" r:id="rId10"/>
    <p:sldId id="261" r:id="rId11"/>
    <p:sldId id="300" r:id="rId12"/>
    <p:sldId id="301" r:id="rId13"/>
    <p:sldId id="271" r:id="rId14"/>
    <p:sldId id="265" r:id="rId15"/>
    <p:sldId id="304" r:id="rId16"/>
    <p:sldId id="305" r:id="rId17"/>
    <p:sldId id="272" r:id="rId18"/>
    <p:sldId id="298" r:id="rId19"/>
    <p:sldId id="309" r:id="rId20"/>
    <p:sldId id="299" r:id="rId21"/>
    <p:sldId id="308" r:id="rId22"/>
    <p:sldId id="274" r:id="rId23"/>
    <p:sldId id="263" r:id="rId24"/>
    <p:sldId id="264" r:id="rId25"/>
    <p:sldId id="297" r:id="rId26"/>
    <p:sldId id="262" r:id="rId2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979F"/>
    <a:srgbClr val="174A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40" autoAdjust="0"/>
    <p:restoredTop sz="60616" autoAdjust="0"/>
  </p:normalViewPr>
  <p:slideViewPr>
    <p:cSldViewPr snapToGrid="0">
      <p:cViewPr varScale="1">
        <p:scale>
          <a:sx n="57" d="100"/>
          <a:sy n="57" d="100"/>
        </p:scale>
        <p:origin x="1447" y="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2064" y="2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F3C18E-0036-4CBB-A154-B7B39FAB15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C42196-A57D-4A5F-83FC-6D0BDD2F43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89464-A66E-42C6-B1AB-60CE934BC7C0}" type="datetimeFigureOut">
              <a:rPr lang="sl-SI" smtClean="0"/>
              <a:t>21. 01. 2025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B9860-DDC0-45BE-B866-177558B863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5AB8A5-820E-41C5-87A5-282C8E7A8B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BF1EE-B184-49FA-AF55-E3D3A53608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778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25BBF-3EF8-4B93-904B-A278D227628E}" type="datetimeFigureOut">
              <a:rPr lang="sl-SI" smtClean="0"/>
              <a:t>21. 01. 2025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270D0-39B8-476F-BE55-7B48B70DE0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5902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Titillium+Web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Last update</a:t>
            </a:r>
            <a:r>
              <a:rPr lang="sl-SI" dirty="0"/>
              <a:t>: 14.2.2023</a:t>
            </a:r>
            <a:endParaRPr lang="en-US" dirty="0"/>
          </a:p>
          <a:p>
            <a:r>
              <a:rPr lang="en-US" dirty="0"/>
              <a:t>You can get </a:t>
            </a:r>
            <a:r>
              <a:rPr lang="en-US"/>
              <a:t>used font here: </a:t>
            </a:r>
            <a:r>
              <a:rPr lang="sl-SI" sz="1200" u="sng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3"/>
              </a:rPr>
              <a:t>https</a:t>
            </a:r>
            <a:r>
              <a:rPr lang="sl-SI" sz="1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3"/>
              </a:rPr>
              <a:t>://fonts.google.com/specimen/Titillium+Web</a:t>
            </a:r>
            <a:endParaRPr lang="sl-SI" dirty="0">
              <a:effectLst/>
            </a:endParaRPr>
          </a:p>
          <a:p>
            <a:endParaRPr lang="sl-SI" dirty="0"/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270D0-39B8-476F-BE55-7B48B70DE0E8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9821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270D0-39B8-476F-BE55-7B48B70DE0E8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2466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270D0-39B8-476F-BE55-7B48B70DE0E8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43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270D0-39B8-476F-BE55-7B48B70DE0E8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11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270D0-39B8-476F-BE55-7B48B70DE0E8}" type="slidenum">
              <a:rPr lang="sl-SI" smtClean="0"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1541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270D0-39B8-476F-BE55-7B48B70DE0E8}" type="slidenum">
              <a:rPr lang="sl-SI" smtClean="0"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6842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270D0-39B8-476F-BE55-7B48B70DE0E8}" type="slidenum">
              <a:rPr lang="sl-SI" smtClean="0"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0976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270D0-39B8-476F-BE55-7B48B70DE0E8}" type="slidenum">
              <a:rPr lang="sl-SI" smtClean="0"/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72175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270D0-39B8-476F-BE55-7B48B70DE0E8}" type="slidenum">
              <a:rPr lang="sl-SI" smtClean="0"/>
              <a:t>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93500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270D0-39B8-476F-BE55-7B48B70DE0E8}" type="slidenum">
              <a:rPr lang="sl-SI" smtClean="0"/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87652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270D0-39B8-476F-BE55-7B48B70DE0E8}" type="slidenum">
              <a:rPr lang="sl-SI" smtClean="0"/>
              <a:t>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4480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270D0-39B8-476F-BE55-7B48B70DE0E8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6446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270D0-39B8-476F-BE55-7B48B70DE0E8}" type="slidenum">
              <a:rPr lang="sl-SI" smtClean="0"/>
              <a:t>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58794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270D0-39B8-476F-BE55-7B48B70DE0E8}" type="slidenum">
              <a:rPr lang="sl-SI" smtClean="0"/>
              <a:t>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18891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270D0-39B8-476F-BE55-7B48B70DE0E8}" type="slidenum">
              <a:rPr lang="sl-SI" smtClean="0"/>
              <a:t>25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05171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270D0-39B8-476F-BE55-7B48B70DE0E8}" type="slidenum">
              <a:rPr lang="sl-SI" smtClean="0"/>
              <a:t>26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2943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270D0-39B8-476F-BE55-7B48B70DE0E8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4383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270D0-39B8-476F-BE55-7B48B70DE0E8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1143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270D0-39B8-476F-BE55-7B48B70DE0E8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1323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270D0-39B8-476F-BE55-7B48B70DE0E8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1629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270D0-39B8-476F-BE55-7B48B70DE0E8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1426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270D0-39B8-476F-BE55-7B48B70DE0E8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0090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270D0-39B8-476F-BE55-7B48B70DE0E8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3442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F0568-DA8E-4209-9370-4EAD75343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B2844-0826-4F46-B016-EA68873A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58C5-B627-48D0-A1A2-F881587ADE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3137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95A2B-6A8E-43CC-9C46-AE469529E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9FC4C1-D621-437E-A506-4DB1AFE9D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E2BCF-1982-43FB-8F2F-00A48B5F7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868F-6BA4-4B74-B4A6-9CCA39558C07}" type="datetimeFigureOut">
              <a:rPr lang="sl-SI" smtClean="0"/>
              <a:t>21. 01. 2025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4EFEC-DB3F-42CE-B419-79FA2C181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1BB86-D22F-4098-8EC4-74450BE58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58C5-B627-48D0-A1A2-F881587ADE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599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D17305-5CF0-4A00-BD0A-C454620ACC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A12204-41D2-434D-A7F5-E45B305FC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C9E20-AF0A-49FB-94DD-85356F65B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868F-6BA4-4B74-B4A6-9CCA39558C07}" type="datetimeFigureOut">
              <a:rPr lang="sl-SI" smtClean="0"/>
              <a:t>21. 01. 2025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1BE34-1AEC-44F5-9FB0-A3644EC46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C2E04-0615-4722-8E60-22C8C02A8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58C5-B627-48D0-A1A2-F881587ADE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091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7CDB0-6DD9-4C21-B81E-A5E290CFA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4158"/>
            <a:ext cx="10515600" cy="1325563"/>
          </a:xfrm>
        </p:spPr>
        <p:txBody>
          <a:bodyPr lIns="0" tIns="0" rIns="0" bIns="0"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04391-3E3C-4B5F-96B4-848C08F06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09AB4-62D7-49C0-B531-9D9F8A593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7947868F-6BA4-4B74-B4A6-9CCA39558C07}" type="datetimeFigureOut">
              <a:rPr lang="sl-SI" smtClean="0"/>
              <a:t>21. 01. 2025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6A8E8-74C6-45EF-91D1-B8A6AD5AC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C4A53-3EB0-4E5A-816F-BD8828480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536C58C5-B627-48D0-A1A2-F881587ADEA7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52DB63-A5A0-49F2-BC41-8CA7D5833177}"/>
              </a:ext>
            </a:extLst>
          </p:cNvPr>
          <p:cNvCxnSpPr>
            <a:cxnSpLocks/>
          </p:cNvCxnSpPr>
          <p:nvPr userDrawn="1"/>
        </p:nvCxnSpPr>
        <p:spPr>
          <a:xfrm>
            <a:off x="838200" y="1027906"/>
            <a:ext cx="1227221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9DCD9B63-3C97-43F1-B179-D9AD5D8D39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611" y="183695"/>
            <a:ext cx="349851" cy="43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28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A7961-AB90-4CF6-9847-EF00E6EA3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7DFD3E-3DC5-4A37-9858-6F537EEB5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FCAE7-FAC6-4436-B997-91EB73AE8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868F-6BA4-4B74-B4A6-9CCA39558C07}" type="datetimeFigureOut">
              <a:rPr lang="sl-SI" smtClean="0"/>
              <a:t>21. 01. 2025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1617A-870C-4CE8-B989-871F40496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E9A7F-2649-489F-8C08-8CFAB4257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58C5-B627-48D0-A1A2-F881587ADE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6025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3DE26-656A-457E-8D13-46D9F584F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D82A9-27B8-4E6A-AE7A-8F1736EA3E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57232E-0E61-47DA-ABA3-AE4723A09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C4826-D12A-45BB-82DB-F7D9A649B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868F-6BA4-4B74-B4A6-9CCA39558C07}" type="datetimeFigureOut">
              <a:rPr lang="sl-SI" smtClean="0"/>
              <a:t>21. 01. 2025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4B5F87-39D1-438C-A8D2-79D9D956D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DE7ACA-9EC5-42DB-8DE7-7BA664C1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58C5-B627-48D0-A1A2-F881587ADE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6634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DD0AA-AD6B-4245-BAA0-C448E17D1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F1A55-E86B-4963-9885-3256C8C69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09D8E8-0F0E-42C8-A3DF-25A1B6FB9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262E7-B1A1-4EEB-AD8E-0855779169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183B7B-E2A0-44D2-BDD0-6B71B04C26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52608C-CC9C-424E-8E27-9E15E9060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868F-6BA4-4B74-B4A6-9CCA39558C07}" type="datetimeFigureOut">
              <a:rPr lang="sl-SI" smtClean="0"/>
              <a:t>21. 01. 2025</a:t>
            </a:fld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1FB23F-1B69-416F-B5D4-D79463DD3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60D226-8E5B-4169-96E0-2A7BD4C2E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58C5-B627-48D0-A1A2-F881587ADE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401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C9502-E79C-4D10-9E2D-044D3AC7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688816-3C2E-44A0-B86D-729F2BFC5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868F-6BA4-4B74-B4A6-9CCA39558C07}" type="datetimeFigureOut">
              <a:rPr lang="sl-SI" smtClean="0"/>
              <a:t>21. 01. 2025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7FF8B1-3DC6-469A-BB67-6FF3B1650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5ADA70-C73E-4AA9-86A0-2192912AF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58C5-B627-48D0-A1A2-F881587ADE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8730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6DE115-7B11-4CA5-A637-FEA6A6DCE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868F-6BA4-4B74-B4A6-9CCA39558C07}" type="datetimeFigureOut">
              <a:rPr lang="sl-SI" smtClean="0"/>
              <a:t>21. 01. 2025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311E2E-D971-4CB2-89BB-6FE6CBA49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2B331-87EF-4D24-97E6-A39FF590F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58C5-B627-48D0-A1A2-F881587ADE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8889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EB9F-05D0-4442-9C5C-2C16F1193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F5451-71EC-4C70-BD33-78433B436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CE34E2-847E-4A8F-A3A7-3C0FBE6C4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2EAF3B-B6E2-4D6A-B810-E56DF8658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868F-6BA4-4B74-B4A6-9CCA39558C07}" type="datetimeFigureOut">
              <a:rPr lang="sl-SI" smtClean="0"/>
              <a:t>21. 01. 2025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A39730-18E3-4DA1-A33D-C7DBF1FBF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0C5F85-705F-411A-9D14-3C4CAF7FE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58C5-B627-48D0-A1A2-F881587ADE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1408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71388-1477-431E-82A9-8215DD1DC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3E8CCB-CE99-4EA1-8815-52CA60E04E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148E42-086A-4099-80A7-8667EFDD0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CB02D-B14B-4391-A9F3-236517196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868F-6BA4-4B74-B4A6-9CCA39558C07}" type="datetimeFigureOut">
              <a:rPr lang="sl-SI" smtClean="0"/>
              <a:t>21. 01. 2025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0D9651-4E85-4166-B43C-37BFD798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2D8A11-CFE0-48B4-97BF-37C75EFC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58C5-B627-48D0-A1A2-F881587ADE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6503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B2CBBF-65A7-49CA-BB2E-5C57F8461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FACFC-A9DA-4B46-A668-003A953A3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E1C5E-83B2-4167-AFAE-57D132A7CF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7868F-6BA4-4B74-B4A6-9CCA39558C07}" type="datetimeFigureOut">
              <a:rPr lang="sl-SI" smtClean="0"/>
              <a:t>21. 01. 2025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A6291-1A4D-41A9-90CE-0DCBE2B86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4D0FB-FA87-44E0-99AC-978AA793B1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C58C5-B627-48D0-A1A2-F881587ADE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750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9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3.pn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js.si/ijsw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C4F4531-383D-4029-9287-F5360616E5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1" b="99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C2A28C9-09E2-4C40-AB71-78CAB88DB8E5}"/>
              </a:ext>
            </a:extLst>
          </p:cNvPr>
          <p:cNvSpPr txBox="1">
            <a:spLocks/>
          </p:cNvSpPr>
          <p:nvPr/>
        </p:nvSpPr>
        <p:spPr>
          <a:xfrm>
            <a:off x="6679096" y="5296964"/>
            <a:ext cx="4666420" cy="238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100" dirty="0">
                <a:solidFill>
                  <a:schemeClr val="bg1"/>
                </a:solidFill>
                <a:latin typeface="Titillium Web" panose="00000500000000000000" pitchFamily="2" charset="-18"/>
              </a:rPr>
              <a:t> </a:t>
            </a:r>
            <a:r>
              <a:rPr lang="en-US" sz="3100" dirty="0" err="1">
                <a:solidFill>
                  <a:schemeClr val="bg1"/>
                </a:solidFill>
                <a:latin typeface="Titillium Web" panose="00000500000000000000" pitchFamily="2" charset="-18"/>
              </a:rPr>
              <a:t>Jožef</a:t>
            </a:r>
            <a:r>
              <a:rPr lang="en-US" sz="3100" dirty="0">
                <a:solidFill>
                  <a:schemeClr val="bg1"/>
                </a:solidFill>
                <a:latin typeface="Titillium Web" panose="00000500000000000000" pitchFamily="2" charset="-18"/>
              </a:rPr>
              <a:t> Stefan</a:t>
            </a:r>
            <a:r>
              <a:rPr lang="sl-SI" sz="3100" dirty="0">
                <a:solidFill>
                  <a:schemeClr val="bg1"/>
                </a:solidFill>
                <a:latin typeface="Titillium Web" panose="00000500000000000000" pitchFamily="2" charset="-18"/>
              </a:rPr>
              <a:t> </a:t>
            </a:r>
            <a:r>
              <a:rPr lang="en-SI" sz="3100" dirty="0">
                <a:solidFill>
                  <a:schemeClr val="bg1"/>
                </a:solidFill>
                <a:latin typeface="Titillium Web" panose="00000500000000000000" pitchFamily="2" charset="-18"/>
              </a:rPr>
              <a:t>Institute </a:t>
            </a:r>
            <a:r>
              <a:rPr lang="sl-SI" sz="3100" dirty="0">
                <a:solidFill>
                  <a:schemeClr val="bg1"/>
                </a:solidFill>
                <a:latin typeface="Titillium Web" panose="00000500000000000000" pitchFamily="2" charset="-18"/>
              </a:rPr>
              <a:t>(</a:t>
            </a:r>
            <a:r>
              <a:rPr lang="en-SI" sz="3100" dirty="0">
                <a:solidFill>
                  <a:schemeClr val="bg1"/>
                </a:solidFill>
                <a:latin typeface="Titillium Web" panose="00000500000000000000" pitchFamily="2" charset="-18"/>
              </a:rPr>
              <a:t>JSI</a:t>
            </a:r>
            <a:r>
              <a:rPr lang="sl-SI" sz="3100" dirty="0">
                <a:solidFill>
                  <a:schemeClr val="bg1"/>
                </a:solidFill>
                <a:latin typeface="Titillium Web" panose="00000500000000000000" pitchFamily="2" charset="-18"/>
              </a:rPr>
              <a:t>)</a:t>
            </a:r>
            <a:endParaRPr lang="en-GB" sz="3100" dirty="0">
              <a:solidFill>
                <a:schemeClr val="bg1"/>
              </a:solidFill>
              <a:latin typeface="Titillium Web" panose="00000500000000000000" pitchFamily="2" charset="-1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4C6729-4C20-4473-9E44-5C094BB062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47"/>
          <a:stretch/>
        </p:blipFill>
        <p:spPr>
          <a:xfrm>
            <a:off x="10720315" y="558982"/>
            <a:ext cx="862861" cy="105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42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CA7E25B-C273-4D5B-8375-A96EDA5858A0}"/>
              </a:ext>
            </a:extLst>
          </p:cNvPr>
          <p:cNvSpPr/>
          <p:nvPr/>
        </p:nvSpPr>
        <p:spPr>
          <a:xfrm>
            <a:off x="8926317" y="1261628"/>
            <a:ext cx="3333078" cy="18126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99986609-3E90-47A4-87FD-C2023356641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80793" y="4496714"/>
            <a:ext cx="3792168" cy="151278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D4B58A22-2DD8-48B5-A46C-DB75DC2E568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3694" y="4604976"/>
            <a:ext cx="3520789" cy="140452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EA35B56-817B-44F2-BDC2-1E6A1F9EBC33}"/>
              </a:ext>
            </a:extLst>
          </p:cNvPr>
          <p:cNvSpPr/>
          <p:nvPr/>
        </p:nvSpPr>
        <p:spPr>
          <a:xfrm>
            <a:off x="10886062" y="40383"/>
            <a:ext cx="1199929" cy="791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3C08ADE-0EA4-44E6-AE75-BF12EE2AEDBB}"/>
              </a:ext>
            </a:extLst>
          </p:cNvPr>
          <p:cNvSpPr/>
          <p:nvPr/>
        </p:nvSpPr>
        <p:spPr>
          <a:xfrm>
            <a:off x="9072960" y="1354609"/>
            <a:ext cx="278913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Total</a:t>
            </a:r>
            <a:endParaRPr lang="sl-SI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4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806</a:t>
            </a:r>
          </a:p>
          <a:p>
            <a:r>
              <a:rPr lang="en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researchers</a:t>
            </a:r>
            <a:endParaRPr lang="sl-SI" dirty="0">
              <a:solidFill>
                <a:srgbClr val="32C0C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51130F0-E7D8-4753-AD77-74B26A673C9F}"/>
              </a:ext>
            </a:extLst>
          </p:cNvPr>
          <p:cNvSpPr txBox="1">
            <a:spLocks/>
          </p:cNvSpPr>
          <p:nvPr/>
        </p:nvSpPr>
        <p:spPr>
          <a:xfrm>
            <a:off x="838199" y="1124159"/>
            <a:ext cx="5046233" cy="523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Main areas of research</a:t>
            </a:r>
            <a:endParaRPr lang="sl-SI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478875-D694-4DA3-ACC6-05B3EA3E2D10}"/>
              </a:ext>
            </a:extLst>
          </p:cNvPr>
          <p:cNvSpPr txBox="1"/>
          <p:nvPr/>
        </p:nvSpPr>
        <p:spPr>
          <a:xfrm>
            <a:off x="790687" y="6458886"/>
            <a:ext cx="3716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>
                <a:solidFill>
                  <a:schemeClr val="bg1">
                    <a:lumMod val="50000"/>
                  </a:schemeClr>
                </a:solidFill>
              </a:rPr>
              <a:t>Data collected on 31.12.2023</a:t>
            </a: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5C9912-D089-43E5-AFFD-749B8E527EDB}"/>
              </a:ext>
            </a:extLst>
          </p:cNvPr>
          <p:cNvSpPr txBox="1"/>
          <p:nvPr/>
        </p:nvSpPr>
        <p:spPr>
          <a:xfrm>
            <a:off x="838200" y="1565687"/>
            <a:ext cx="7096432" cy="446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Number of researchers by scientific fields
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(7 female researchers and 18 researchers are employed in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centres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SI" sz="1100" dirty="0">
                <a:solidFill>
                  <a:schemeClr val="bg1">
                    <a:lumMod val="50000"/>
                  </a:schemeClr>
                </a:solidFill>
              </a:rPr>
              <a:t>technical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services)</a:t>
            </a: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471E9989-F0F9-4863-9777-93B49F3EF039}"/>
              </a:ext>
            </a:extLst>
          </p:cNvPr>
          <p:cNvSpPr txBox="1">
            <a:spLocks/>
          </p:cNvSpPr>
          <p:nvPr/>
        </p:nvSpPr>
        <p:spPr>
          <a:xfrm>
            <a:off x="838200" y="2539001"/>
            <a:ext cx="2880000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b="1" dirty="0" err="1"/>
              <a:t>Electronics</a:t>
            </a:r>
            <a:r>
              <a:rPr lang="sl-SI" b="1" dirty="0"/>
              <a:t> </a:t>
            </a:r>
            <a:r>
              <a:rPr lang="sl-SI" b="1" dirty="0" err="1"/>
              <a:t>and</a:t>
            </a:r>
            <a:r>
              <a:rPr lang="sl-SI" b="1" dirty="0"/>
              <a:t> </a:t>
            </a:r>
            <a:r>
              <a:rPr lang="sl-SI" b="1" dirty="0" err="1"/>
              <a:t>Information</a:t>
            </a:r>
            <a:r>
              <a:rPr lang="sl-SI" b="1" dirty="0"/>
              <a:t> Technologies</a:t>
            </a:r>
            <a:endParaRPr lang="en-GB" dirty="0"/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B2844AE1-4CD5-4749-9360-FF93B08058F7}"/>
              </a:ext>
            </a:extLst>
          </p:cNvPr>
          <p:cNvSpPr txBox="1">
            <a:spLocks/>
          </p:cNvSpPr>
          <p:nvPr/>
        </p:nvSpPr>
        <p:spPr>
          <a:xfrm>
            <a:off x="4544211" y="2578655"/>
            <a:ext cx="2880000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Physics, nuclear engineering and energy</a:t>
            </a:r>
            <a:endParaRPr lang="en-GB" sz="1800" dirty="0"/>
          </a:p>
        </p:txBody>
      </p:sp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D3486C11-DB7B-437B-B5BB-6F2056D756FD}"/>
              </a:ext>
            </a:extLst>
          </p:cNvPr>
          <p:cNvSpPr txBox="1">
            <a:spLocks/>
          </p:cNvSpPr>
          <p:nvPr/>
        </p:nvSpPr>
        <p:spPr>
          <a:xfrm>
            <a:off x="8250221" y="3492518"/>
            <a:ext cx="2880000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Chemistry, biochemistry, materials and environment</a:t>
            </a:r>
            <a:endParaRPr lang="en-GB" sz="18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C0ADC9-AAAC-4AB0-87B7-6A84C0E71A92}"/>
              </a:ext>
            </a:extLst>
          </p:cNvPr>
          <p:cNvSpPr/>
          <p:nvPr/>
        </p:nvSpPr>
        <p:spPr>
          <a:xfrm>
            <a:off x="1219992" y="4238513"/>
            <a:ext cx="844475" cy="17709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F2034D3-6BF0-485C-950F-830987F5BA56}"/>
              </a:ext>
            </a:extLst>
          </p:cNvPr>
          <p:cNvSpPr/>
          <p:nvPr/>
        </p:nvSpPr>
        <p:spPr>
          <a:xfrm>
            <a:off x="4846316" y="3308009"/>
            <a:ext cx="844475" cy="27014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08F6FB7-E46F-40FB-A843-37EFCCDFA3C4}"/>
              </a:ext>
            </a:extLst>
          </p:cNvPr>
          <p:cNvSpPr/>
          <p:nvPr/>
        </p:nvSpPr>
        <p:spPr>
          <a:xfrm>
            <a:off x="8901579" y="4670002"/>
            <a:ext cx="844475" cy="13394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accent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FDAE8F1-B9FF-4B8A-94AA-DAA717722E76}"/>
              </a:ext>
            </a:extLst>
          </p:cNvPr>
          <p:cNvSpPr/>
          <p:nvPr/>
        </p:nvSpPr>
        <p:spPr>
          <a:xfrm>
            <a:off x="9937004" y="4496713"/>
            <a:ext cx="844475" cy="151278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97B88FA-646B-440E-84AD-4FB328584417}"/>
              </a:ext>
            </a:extLst>
          </p:cNvPr>
          <p:cNvSpPr/>
          <p:nvPr/>
        </p:nvSpPr>
        <p:spPr>
          <a:xfrm>
            <a:off x="5873224" y="5249732"/>
            <a:ext cx="844475" cy="759763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36026B4-E9A5-4153-AE5C-36F38276188E}"/>
              </a:ext>
            </a:extLst>
          </p:cNvPr>
          <p:cNvSpPr/>
          <p:nvPr/>
        </p:nvSpPr>
        <p:spPr>
          <a:xfrm>
            <a:off x="2268420" y="5556338"/>
            <a:ext cx="844475" cy="453157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7" name="Content Placeholder 6">
            <a:extLst>
              <a:ext uri="{FF2B5EF4-FFF2-40B4-BE49-F238E27FC236}">
                <a16:creationId xmlns:a16="http://schemas.microsoft.com/office/drawing/2014/main" id="{A9957765-522B-4803-809D-C9A81FF8D15E}"/>
              </a:ext>
            </a:extLst>
          </p:cNvPr>
          <p:cNvSpPr txBox="1">
            <a:spLocks/>
          </p:cNvSpPr>
          <p:nvPr/>
        </p:nvSpPr>
        <p:spPr>
          <a:xfrm>
            <a:off x="1219992" y="5662103"/>
            <a:ext cx="844475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dirty="0">
                <a:solidFill>
                  <a:schemeClr val="bg1"/>
                </a:solidFill>
              </a:rPr>
              <a:t>155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8" name="Content Placeholder 6">
            <a:extLst>
              <a:ext uri="{FF2B5EF4-FFF2-40B4-BE49-F238E27FC236}">
                <a16:creationId xmlns:a16="http://schemas.microsoft.com/office/drawing/2014/main" id="{2E8829CD-A9CD-48B9-B2AC-CB273632CF9E}"/>
              </a:ext>
            </a:extLst>
          </p:cNvPr>
          <p:cNvSpPr txBox="1">
            <a:spLocks/>
          </p:cNvSpPr>
          <p:nvPr/>
        </p:nvSpPr>
        <p:spPr>
          <a:xfrm>
            <a:off x="2268420" y="5662103"/>
            <a:ext cx="844475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dirty="0">
                <a:solidFill>
                  <a:schemeClr val="bg1"/>
                </a:solidFill>
              </a:rPr>
              <a:t>42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9" name="Content Placeholder 6">
            <a:extLst>
              <a:ext uri="{FF2B5EF4-FFF2-40B4-BE49-F238E27FC236}">
                <a16:creationId xmlns:a16="http://schemas.microsoft.com/office/drawing/2014/main" id="{5A74B9C4-D8F6-41F2-B3DF-6960693914DE}"/>
              </a:ext>
            </a:extLst>
          </p:cNvPr>
          <p:cNvSpPr txBox="1">
            <a:spLocks/>
          </p:cNvSpPr>
          <p:nvPr/>
        </p:nvSpPr>
        <p:spPr>
          <a:xfrm>
            <a:off x="4846315" y="5662103"/>
            <a:ext cx="844475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dirty="0">
                <a:solidFill>
                  <a:schemeClr val="bg1"/>
                </a:solidFill>
              </a:rPr>
              <a:t>260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0" name="Content Placeholder 6">
            <a:extLst>
              <a:ext uri="{FF2B5EF4-FFF2-40B4-BE49-F238E27FC236}">
                <a16:creationId xmlns:a16="http://schemas.microsoft.com/office/drawing/2014/main" id="{B207D8AA-CA35-4585-A4C1-5868E8FC859E}"/>
              </a:ext>
            </a:extLst>
          </p:cNvPr>
          <p:cNvSpPr txBox="1">
            <a:spLocks/>
          </p:cNvSpPr>
          <p:nvPr/>
        </p:nvSpPr>
        <p:spPr>
          <a:xfrm>
            <a:off x="5875015" y="5662103"/>
            <a:ext cx="844475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dirty="0">
                <a:solidFill>
                  <a:schemeClr val="bg1"/>
                </a:solidFill>
              </a:rPr>
              <a:t>77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1" name="Content Placeholder 6">
            <a:extLst>
              <a:ext uri="{FF2B5EF4-FFF2-40B4-BE49-F238E27FC236}">
                <a16:creationId xmlns:a16="http://schemas.microsoft.com/office/drawing/2014/main" id="{89FD70EA-C58F-467A-952B-F1DDBFA5A5F9}"/>
              </a:ext>
            </a:extLst>
          </p:cNvPr>
          <p:cNvSpPr txBox="1">
            <a:spLocks/>
          </p:cNvSpPr>
          <p:nvPr/>
        </p:nvSpPr>
        <p:spPr>
          <a:xfrm>
            <a:off x="8901579" y="5662103"/>
            <a:ext cx="844475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dirty="0">
                <a:solidFill>
                  <a:schemeClr val="bg1"/>
                </a:solidFill>
              </a:rPr>
              <a:t>126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8E233F0E-1A48-4F1E-9551-F6C22F3D2D29}"/>
              </a:ext>
            </a:extLst>
          </p:cNvPr>
          <p:cNvSpPr txBox="1">
            <a:spLocks/>
          </p:cNvSpPr>
          <p:nvPr/>
        </p:nvSpPr>
        <p:spPr>
          <a:xfrm>
            <a:off x="9937003" y="5662103"/>
            <a:ext cx="844475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dirty="0">
                <a:solidFill>
                  <a:schemeClr val="bg1"/>
                </a:solidFill>
              </a:rPr>
              <a:t>146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87C46A1-8ECA-4248-BEE3-7C527A8B4FE6}"/>
              </a:ext>
            </a:extLst>
          </p:cNvPr>
          <p:cNvSpPr txBox="1"/>
          <p:nvPr/>
        </p:nvSpPr>
        <p:spPr>
          <a:xfrm>
            <a:off x="8901579" y="6132855"/>
            <a:ext cx="84447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SI" dirty="0"/>
              <a:t>male</a:t>
            </a:r>
            <a:endParaRPr lang="sl-SI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56F6D7E-4D0A-4AFC-9094-A01EE578469A}"/>
              </a:ext>
            </a:extLst>
          </p:cNvPr>
          <p:cNvSpPr txBox="1"/>
          <p:nvPr/>
        </p:nvSpPr>
        <p:spPr>
          <a:xfrm>
            <a:off x="9937002" y="6132855"/>
            <a:ext cx="84447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SI" dirty="0"/>
              <a:t>female</a:t>
            </a:r>
            <a:endParaRPr lang="sl-SI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64AF7FB-6105-4AA9-B858-9F05FDFE0A74}"/>
              </a:ext>
            </a:extLst>
          </p:cNvPr>
          <p:cNvCxnSpPr>
            <a:cxnSpLocks/>
          </p:cNvCxnSpPr>
          <p:nvPr/>
        </p:nvCxnSpPr>
        <p:spPr>
          <a:xfrm>
            <a:off x="838199" y="6009500"/>
            <a:ext cx="1047033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D44C07FF-A02A-425D-AEB9-114D83170B4D}"/>
              </a:ext>
            </a:extLst>
          </p:cNvPr>
          <p:cNvSpPr txBox="1"/>
          <p:nvPr/>
        </p:nvSpPr>
        <p:spPr>
          <a:xfrm>
            <a:off x="4884488" y="6137588"/>
            <a:ext cx="84447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SI" dirty="0"/>
              <a:t>male</a:t>
            </a:r>
            <a:endParaRPr lang="sl-SI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F87345F-9B80-4E70-B073-1B883C21866A}"/>
              </a:ext>
            </a:extLst>
          </p:cNvPr>
          <p:cNvSpPr txBox="1"/>
          <p:nvPr/>
        </p:nvSpPr>
        <p:spPr>
          <a:xfrm>
            <a:off x="5919911" y="6137588"/>
            <a:ext cx="84447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SI" dirty="0"/>
              <a:t>female</a:t>
            </a:r>
            <a:endParaRPr lang="sl-SI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69720B2-7E00-4C29-93E3-A46BF4E75D5B}"/>
              </a:ext>
            </a:extLst>
          </p:cNvPr>
          <p:cNvSpPr txBox="1"/>
          <p:nvPr/>
        </p:nvSpPr>
        <p:spPr>
          <a:xfrm>
            <a:off x="1188100" y="6115260"/>
            <a:ext cx="84447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SI" dirty="0"/>
              <a:t>male</a:t>
            </a:r>
            <a:endParaRPr lang="sl-SI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92EEE7D-6E11-466D-97D7-124A7675318E}"/>
              </a:ext>
            </a:extLst>
          </p:cNvPr>
          <p:cNvSpPr txBox="1"/>
          <p:nvPr/>
        </p:nvSpPr>
        <p:spPr>
          <a:xfrm>
            <a:off x="2223523" y="6115260"/>
            <a:ext cx="84447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SI" dirty="0"/>
              <a:t>female</a:t>
            </a:r>
            <a:endParaRPr lang="sl-SI" dirty="0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792CAC43-71F3-42C7-AA3B-B29321A09F2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611" y="183695"/>
            <a:ext cx="349851" cy="43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94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Linear Graph outline">
            <a:hlinkClick r:id="rId3" action="ppaction://hlinksldjump"/>
            <a:extLst>
              <a:ext uri="{FF2B5EF4-FFF2-40B4-BE49-F238E27FC236}">
                <a16:creationId xmlns:a16="http://schemas.microsoft.com/office/drawing/2014/main" id="{D05BE738-F50B-4DCC-8057-C41F13CAE3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79435" y="240751"/>
            <a:ext cx="506679" cy="50667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B8BBB3A-D83E-4445-83C2-F4B293445898}"/>
              </a:ext>
            </a:extLst>
          </p:cNvPr>
          <p:cNvSpPr/>
          <p:nvPr/>
        </p:nvSpPr>
        <p:spPr>
          <a:xfrm>
            <a:off x="853453" y="3922488"/>
            <a:ext cx="27891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sl-SI" sz="4400" b="1" dirty="0">
                <a:solidFill>
                  <a:schemeClr val="accent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en-US" sz="4400" b="1" dirty="0">
                <a:solidFill>
                  <a:schemeClr val="accent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%</a:t>
            </a:r>
            <a:endParaRPr lang="sl-SI" sz="4400" b="1" dirty="0">
              <a:solidFill>
                <a:schemeClr val="accent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115DBC-71FD-4761-B7EC-EA1C5887C3B3}"/>
              </a:ext>
            </a:extLst>
          </p:cNvPr>
          <p:cNvSpPr/>
          <p:nvPr/>
        </p:nvSpPr>
        <p:spPr>
          <a:xfrm>
            <a:off x="838198" y="4639893"/>
            <a:ext cx="22808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articles in 
</a:t>
            </a:r>
            <a:r>
              <a:rPr lang="en-SI" dirty="0">
                <a:solidFill>
                  <a:srgbClr val="000000"/>
                </a:solidFill>
              </a:rPr>
              <a:t>the top </a:t>
            </a:r>
            <a:r>
              <a:rPr lang="en-US" dirty="0">
                <a:solidFill>
                  <a:srgbClr val="000000"/>
                </a:solidFill>
              </a:rPr>
              <a:t>25% of scientific journals.</a:t>
            </a:r>
            <a:endParaRPr lang="sl-SI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80687E-7339-4A8E-A647-0ACF106CF6A7}"/>
              </a:ext>
            </a:extLst>
          </p:cNvPr>
          <p:cNvSpPr/>
          <p:nvPr/>
        </p:nvSpPr>
        <p:spPr>
          <a:xfrm>
            <a:off x="3488425" y="3922488"/>
            <a:ext cx="27891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400" b="1" dirty="0">
                <a:solidFill>
                  <a:schemeClr val="accent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40</a:t>
            </a:r>
            <a:r>
              <a:rPr lang="en-US" sz="4400" b="1" dirty="0">
                <a:solidFill>
                  <a:schemeClr val="accent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%</a:t>
            </a:r>
            <a:endParaRPr lang="sl-SI" sz="4400" b="1" dirty="0">
              <a:solidFill>
                <a:schemeClr val="accent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61AE7F-B061-40CF-9D3B-E2E209D7CC3D}"/>
              </a:ext>
            </a:extLst>
          </p:cNvPr>
          <p:cNvSpPr/>
          <p:nvPr/>
        </p:nvSpPr>
        <p:spPr>
          <a:xfrm>
            <a:off x="6096000" y="3922488"/>
            <a:ext cx="27891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400" b="1" dirty="0">
                <a:solidFill>
                  <a:schemeClr val="accent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en-US" sz="4400" b="1" dirty="0">
                <a:solidFill>
                  <a:schemeClr val="accent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%</a:t>
            </a:r>
            <a:endParaRPr lang="sl-SI" sz="4400" b="1" dirty="0">
              <a:solidFill>
                <a:schemeClr val="accent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9C0A95-29C7-4395-BFB4-5DC4D605227C}"/>
              </a:ext>
            </a:extLst>
          </p:cNvPr>
          <p:cNvSpPr/>
          <p:nvPr/>
        </p:nvSpPr>
        <p:spPr>
          <a:xfrm>
            <a:off x="8646580" y="3922488"/>
            <a:ext cx="27891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400" b="1" dirty="0">
                <a:solidFill>
                  <a:schemeClr val="accent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4400" b="1" dirty="0">
                <a:solidFill>
                  <a:schemeClr val="accent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%</a:t>
            </a:r>
            <a:endParaRPr lang="sl-SI" sz="4400" b="1" dirty="0">
              <a:solidFill>
                <a:schemeClr val="accent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ABD168ED-E455-4E22-BC1B-99B7B2D50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A906616-45C6-4784-AAA3-6AFB4FA51EDE}"/>
              </a:ext>
            </a:extLst>
          </p:cNvPr>
          <p:cNvSpPr txBox="1">
            <a:spLocks/>
          </p:cNvSpPr>
          <p:nvPr/>
        </p:nvSpPr>
        <p:spPr>
          <a:xfrm>
            <a:off x="838199" y="1124159"/>
            <a:ext cx="5592098" cy="78909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Publication of JSI articles </a:t>
            </a:r>
            <a:r>
              <a:rPr lang="en-SI" dirty="0"/>
              <a:t>in top </a:t>
            </a:r>
            <a:r>
              <a:rPr lang="en-US" dirty="0"/>
              <a:t>scientific journals</a:t>
            </a:r>
            <a:endParaRPr lang="sl-SI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440E9B-13CF-4C8C-9FDA-5AF209CC2654}"/>
              </a:ext>
            </a:extLst>
          </p:cNvPr>
          <p:cNvSpPr txBox="1"/>
          <p:nvPr/>
        </p:nvSpPr>
        <p:spPr>
          <a:xfrm>
            <a:off x="790687" y="6102000"/>
            <a:ext cx="5501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Data are for 2023, data acquisition 18.01.2024, source: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SciVal</a:t>
            </a: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6A48FB0-C4E6-440C-9393-48E7EEF0D23E}"/>
              </a:ext>
            </a:extLst>
          </p:cNvPr>
          <p:cNvCxnSpPr>
            <a:cxnSpLocks/>
          </p:cNvCxnSpPr>
          <p:nvPr/>
        </p:nvCxnSpPr>
        <p:spPr>
          <a:xfrm>
            <a:off x="838199" y="6009500"/>
            <a:ext cx="1047033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4D08D102-0727-4FEF-88BF-EF157AE85FF5}"/>
              </a:ext>
            </a:extLst>
          </p:cNvPr>
          <p:cNvSpPr/>
          <p:nvPr/>
        </p:nvSpPr>
        <p:spPr>
          <a:xfrm>
            <a:off x="8926317" y="1261629"/>
            <a:ext cx="3333078" cy="15158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CE2BCF-F2EE-4153-93FF-3F44BE462376}"/>
              </a:ext>
            </a:extLst>
          </p:cNvPr>
          <p:cNvSpPr/>
          <p:nvPr/>
        </p:nvSpPr>
        <p:spPr>
          <a:xfrm>
            <a:off x="9072960" y="1398519"/>
            <a:ext cx="278913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Total</a:t>
            </a:r>
            <a:endParaRPr lang="sl-SI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4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1212</a:t>
            </a:r>
          </a:p>
          <a:p>
            <a:r>
              <a:rPr lang="en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publications</a:t>
            </a:r>
            <a:endParaRPr lang="sl-SI" dirty="0">
              <a:solidFill>
                <a:srgbClr val="32C0C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1C6F13-30EC-4FF9-8052-A032AF3D8C2E}"/>
              </a:ext>
            </a:extLst>
          </p:cNvPr>
          <p:cNvSpPr txBox="1"/>
          <p:nvPr/>
        </p:nvSpPr>
        <p:spPr>
          <a:xfrm>
            <a:off x="838200" y="1996115"/>
            <a:ext cx="687456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l-SI" sz="1800" dirty="0">
                <a:solidFill>
                  <a:srgbClr val="000000"/>
                </a:solidFill>
              </a:rPr>
              <a:t>Elsevier CiteScore</a:t>
            </a:r>
            <a:endParaRPr lang="sl-SI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7B528C-DAC1-4F4B-A91F-B982F93E0C5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grayscl/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226" y="1501307"/>
            <a:ext cx="958249" cy="10537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9B9E754-3315-AD8E-F0F0-D63F594066A6}"/>
              </a:ext>
            </a:extLst>
          </p:cNvPr>
          <p:cNvSpPr/>
          <p:nvPr/>
        </p:nvSpPr>
        <p:spPr>
          <a:xfrm>
            <a:off x="3488425" y="4656496"/>
            <a:ext cx="22808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articles in 
</a:t>
            </a:r>
            <a:r>
              <a:rPr lang="en-SI" dirty="0">
                <a:solidFill>
                  <a:srgbClr val="000000"/>
                </a:solidFill>
              </a:rPr>
              <a:t>the top 10</a:t>
            </a:r>
            <a:r>
              <a:rPr lang="en-US" dirty="0">
                <a:solidFill>
                  <a:srgbClr val="000000"/>
                </a:solidFill>
              </a:rPr>
              <a:t>% of scientific journals.</a:t>
            </a:r>
            <a:endParaRPr lang="sl-SI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E73FC6-AD4E-889A-8976-03EECD5B3CE0}"/>
              </a:ext>
            </a:extLst>
          </p:cNvPr>
          <p:cNvSpPr/>
          <p:nvPr/>
        </p:nvSpPr>
        <p:spPr>
          <a:xfrm>
            <a:off x="6127370" y="4656496"/>
            <a:ext cx="22808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articles in 
</a:t>
            </a:r>
            <a:r>
              <a:rPr lang="en-SI" dirty="0">
                <a:solidFill>
                  <a:srgbClr val="000000"/>
                </a:solidFill>
              </a:rPr>
              <a:t>the top 5</a:t>
            </a:r>
            <a:r>
              <a:rPr lang="en-US" dirty="0">
                <a:solidFill>
                  <a:srgbClr val="000000"/>
                </a:solidFill>
              </a:rPr>
              <a:t>% of scientific journals.</a:t>
            </a:r>
            <a:endParaRPr lang="sl-SI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34F462-F4C9-B3A7-1833-2343729A2B7C}"/>
              </a:ext>
            </a:extLst>
          </p:cNvPr>
          <p:cNvSpPr/>
          <p:nvPr/>
        </p:nvSpPr>
        <p:spPr>
          <a:xfrm>
            <a:off x="8646580" y="4639893"/>
            <a:ext cx="22808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articles in 
</a:t>
            </a:r>
            <a:r>
              <a:rPr lang="en-SI" dirty="0">
                <a:solidFill>
                  <a:srgbClr val="000000"/>
                </a:solidFill>
              </a:rPr>
              <a:t>the top 1</a:t>
            </a:r>
            <a:r>
              <a:rPr lang="en-US" dirty="0">
                <a:solidFill>
                  <a:srgbClr val="000000"/>
                </a:solidFill>
              </a:rPr>
              <a:t>% of scientific journals.</a:t>
            </a:r>
            <a:endParaRPr lang="sl-SI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929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0905CA-F062-4C09-B364-726017378B9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grayscl/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06" y="2291085"/>
            <a:ext cx="2190596" cy="1277848"/>
          </a:xfrm>
          <a:prstGeom prst="rect">
            <a:avLst/>
          </a:prstGeom>
        </p:spPr>
      </p:pic>
      <p:pic>
        <p:nvPicPr>
          <p:cNvPr id="4" name="Graphic 3" descr="Linear Graph outline">
            <a:hlinkClick r:id="rId4" action="ppaction://hlinksldjump"/>
            <a:extLst>
              <a:ext uri="{FF2B5EF4-FFF2-40B4-BE49-F238E27FC236}">
                <a16:creationId xmlns:a16="http://schemas.microsoft.com/office/drawing/2014/main" id="{D05BE738-F50B-4DCC-8057-C41F13CAE3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79435" y="240751"/>
            <a:ext cx="506679" cy="50667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B61AE7F-B061-40CF-9D3B-E2E209D7CC3D}"/>
              </a:ext>
            </a:extLst>
          </p:cNvPr>
          <p:cNvSpPr/>
          <p:nvPr/>
        </p:nvSpPr>
        <p:spPr>
          <a:xfrm>
            <a:off x="782690" y="4441120"/>
            <a:ext cx="27891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400" b="1" dirty="0">
                <a:solidFill>
                  <a:schemeClr val="accent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42</a:t>
            </a:r>
            <a:r>
              <a:rPr lang="en-SI" sz="4400" b="1" dirty="0">
                <a:solidFill>
                  <a:schemeClr val="accent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sl-SI" sz="4400" b="1" dirty="0">
                <a:solidFill>
                  <a:schemeClr val="accent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477</a:t>
            </a:r>
            <a:r>
              <a:rPr lang="sl-SI" sz="4400" dirty="0"/>
              <a:t> </a:t>
            </a:r>
            <a:endParaRPr lang="sl-SI" sz="4400" b="1" dirty="0">
              <a:solidFill>
                <a:schemeClr val="accent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128D08-E322-45D8-92DB-B0ABFB19FDE2}"/>
              </a:ext>
            </a:extLst>
          </p:cNvPr>
          <p:cNvSpPr/>
          <p:nvPr/>
        </p:nvSpPr>
        <p:spPr>
          <a:xfrm>
            <a:off x="782689" y="5158526"/>
            <a:ext cx="1644595" cy="643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solidFill>
                  <a:srgbClr val="000000"/>
                </a:solidFill>
              </a:rPr>
              <a:t>citations </a:t>
            </a:r>
            <a:r>
              <a:rPr lang="en-SI" dirty="0">
                <a:solidFill>
                  <a:srgbClr val="000000"/>
                </a:solidFill>
              </a:rPr>
              <a:t>of</a:t>
            </a:r>
            <a:r>
              <a:rPr lang="sl-SI" dirty="0">
                <a:solidFill>
                  <a:srgbClr val="000000"/>
                </a:solidFill>
              </a:rPr>
              <a:t> all JSI articles</a:t>
            </a:r>
            <a:endParaRPr lang="sl-SI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9C0A95-29C7-4395-BFB4-5DC4D605227C}"/>
              </a:ext>
            </a:extLst>
          </p:cNvPr>
          <p:cNvSpPr/>
          <p:nvPr/>
        </p:nvSpPr>
        <p:spPr>
          <a:xfrm>
            <a:off x="3907164" y="4441120"/>
            <a:ext cx="27891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400" b="1" dirty="0">
                <a:solidFill>
                  <a:schemeClr val="accent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572</a:t>
            </a:r>
            <a:r>
              <a:rPr lang="en-SI" sz="4400" b="1" dirty="0">
                <a:solidFill>
                  <a:schemeClr val="accent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sl-SI" sz="4400" b="1" dirty="0">
                <a:solidFill>
                  <a:schemeClr val="accent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706</a:t>
            </a: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ABD168ED-E455-4E22-BC1B-99B7B2D50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A906616-45C6-4784-AAA3-6AFB4FA51EDE}"/>
              </a:ext>
            </a:extLst>
          </p:cNvPr>
          <p:cNvSpPr txBox="1">
            <a:spLocks/>
          </p:cNvSpPr>
          <p:nvPr/>
        </p:nvSpPr>
        <p:spPr>
          <a:xfrm>
            <a:off x="838199" y="1124159"/>
            <a:ext cx="5462393" cy="78909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Publication of JSI articles in </a:t>
            </a:r>
            <a:r>
              <a:rPr lang="en-SI" dirty="0"/>
              <a:t>top</a:t>
            </a:r>
            <a:r>
              <a:rPr lang="en-US" dirty="0"/>
              <a:t> scientific journals</a:t>
            </a:r>
            <a:endParaRPr lang="sl-SI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440E9B-13CF-4C8C-9FDA-5AF209CC2654}"/>
              </a:ext>
            </a:extLst>
          </p:cNvPr>
          <p:cNvSpPr txBox="1"/>
          <p:nvPr/>
        </p:nvSpPr>
        <p:spPr>
          <a:xfrm>
            <a:off x="790687" y="6102000"/>
            <a:ext cx="3716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>
                <a:solidFill>
                  <a:schemeClr val="bg1">
                    <a:lumMod val="50000"/>
                  </a:schemeClr>
                </a:solidFill>
              </a:rPr>
              <a:t>Data are for 2023</a:t>
            </a: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6A48FB0-C4E6-440C-9393-48E7EEF0D23E}"/>
              </a:ext>
            </a:extLst>
          </p:cNvPr>
          <p:cNvCxnSpPr>
            <a:cxnSpLocks/>
          </p:cNvCxnSpPr>
          <p:nvPr/>
        </p:nvCxnSpPr>
        <p:spPr>
          <a:xfrm>
            <a:off x="838199" y="6009500"/>
            <a:ext cx="1047033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4D08D102-0727-4FEF-88BF-EF157AE85FF5}"/>
              </a:ext>
            </a:extLst>
          </p:cNvPr>
          <p:cNvSpPr/>
          <p:nvPr/>
        </p:nvSpPr>
        <p:spPr>
          <a:xfrm>
            <a:off x="8926317" y="1261629"/>
            <a:ext cx="3333078" cy="15158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CE2BCF-F2EE-4153-93FF-3F44BE462376}"/>
              </a:ext>
            </a:extLst>
          </p:cNvPr>
          <p:cNvSpPr/>
          <p:nvPr/>
        </p:nvSpPr>
        <p:spPr>
          <a:xfrm>
            <a:off x="9072960" y="1398519"/>
            <a:ext cx="278913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Total</a:t>
            </a:r>
            <a:endParaRPr lang="sl-SI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4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909</a:t>
            </a:r>
          </a:p>
          <a:p>
            <a:r>
              <a:rPr lang="en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publications</a:t>
            </a:r>
            <a:endParaRPr lang="sl-SI" dirty="0">
              <a:solidFill>
                <a:srgbClr val="32C0C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1C6F13-30EC-4FF9-8052-A032AF3D8C2E}"/>
              </a:ext>
            </a:extLst>
          </p:cNvPr>
          <p:cNvSpPr txBox="1"/>
          <p:nvPr/>
        </p:nvSpPr>
        <p:spPr>
          <a:xfrm>
            <a:off x="838200" y="1996115"/>
            <a:ext cx="687456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l-SI" sz="1800" dirty="0">
                <a:solidFill>
                  <a:srgbClr val="000000"/>
                </a:solidFill>
              </a:rPr>
              <a:t>Web of Science</a:t>
            </a:r>
            <a:endParaRPr lang="sl-SI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081BA6-E88D-4CE4-8EF7-7897D3B81236}"/>
              </a:ext>
            </a:extLst>
          </p:cNvPr>
          <p:cNvSpPr txBox="1"/>
          <p:nvPr/>
        </p:nvSpPr>
        <p:spPr>
          <a:xfrm>
            <a:off x="3967781" y="6102000"/>
            <a:ext cx="3716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>
                <a:solidFill>
                  <a:schemeClr val="bg1">
                    <a:lumMod val="50000"/>
                  </a:schemeClr>
                </a:solidFill>
              </a:rPr>
              <a:t>Data are for 2000–2023</a:t>
            </a: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7DFD72A-4C2E-42DB-94AF-5C8264CEF0B1}"/>
              </a:ext>
            </a:extLst>
          </p:cNvPr>
          <p:cNvSpPr/>
          <p:nvPr/>
        </p:nvSpPr>
        <p:spPr>
          <a:xfrm>
            <a:off x="8842300" y="4441120"/>
            <a:ext cx="27891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400" b="1" dirty="0">
                <a:solidFill>
                  <a:schemeClr val="accent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909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11F930A-D8B9-49F9-AD28-ACB3B02C7ECF}"/>
              </a:ext>
            </a:extLst>
          </p:cNvPr>
          <p:cNvSpPr/>
          <p:nvPr/>
        </p:nvSpPr>
        <p:spPr>
          <a:xfrm>
            <a:off x="8842300" y="5158525"/>
            <a:ext cx="2280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Number of published JSI articles</a:t>
            </a:r>
            <a:endParaRPr lang="sl-SI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E58A75C-5EA5-4C86-A44F-8A415352A200}"/>
              </a:ext>
            </a:extLst>
          </p:cNvPr>
          <p:cNvSpPr txBox="1"/>
          <p:nvPr/>
        </p:nvSpPr>
        <p:spPr>
          <a:xfrm>
            <a:off x="8926317" y="6102000"/>
            <a:ext cx="3716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>
                <a:solidFill>
                  <a:schemeClr val="bg1">
                    <a:lumMod val="50000"/>
                  </a:schemeClr>
                </a:solidFill>
              </a:rPr>
              <a:t>Data are </a:t>
            </a:r>
            <a:r>
              <a:rPr lang="sl-SI" sz="1100" dirty="0" err="1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sl-SI" sz="1100" dirty="0">
                <a:solidFill>
                  <a:schemeClr val="bg1">
                    <a:lumMod val="50000"/>
                  </a:schemeClr>
                </a:solidFill>
              </a:rPr>
              <a:t> 2023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09F6AD-17D3-49D4-9638-D9C1C23DBFB9}"/>
              </a:ext>
            </a:extLst>
          </p:cNvPr>
          <p:cNvSpPr/>
          <p:nvPr/>
        </p:nvSpPr>
        <p:spPr>
          <a:xfrm>
            <a:off x="868103" y="3671255"/>
            <a:ext cx="647222" cy="647222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138D017-BB84-49DB-85AF-99E10B3FE394}"/>
              </a:ext>
            </a:extLst>
          </p:cNvPr>
          <p:cNvSpPr/>
          <p:nvPr/>
        </p:nvSpPr>
        <p:spPr>
          <a:xfrm>
            <a:off x="943602" y="3536614"/>
            <a:ext cx="5009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sz="4800" b="1" dirty="0">
                <a:solidFill>
                  <a:schemeClr val="bg1"/>
                </a:solidFill>
                <a:latin typeface="Avenir Book" panose="02000503020000020003" pitchFamily="2" charset="0"/>
                <a:ea typeface="Tahoma" panose="020B0604030504040204" pitchFamily="34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C8E29B9-D829-4529-815E-31E800F8A74F}"/>
              </a:ext>
            </a:extLst>
          </p:cNvPr>
          <p:cNvSpPr/>
          <p:nvPr/>
        </p:nvSpPr>
        <p:spPr>
          <a:xfrm>
            <a:off x="4004389" y="3690965"/>
            <a:ext cx="647222" cy="647222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835D580-EBC1-43F4-8562-39C2D430D0A2}"/>
              </a:ext>
            </a:extLst>
          </p:cNvPr>
          <p:cNvSpPr/>
          <p:nvPr/>
        </p:nvSpPr>
        <p:spPr>
          <a:xfrm>
            <a:off x="4079888" y="3556324"/>
            <a:ext cx="5009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sz="4800" b="1" dirty="0">
                <a:solidFill>
                  <a:schemeClr val="bg1"/>
                </a:solidFill>
                <a:latin typeface="Avenir Book" panose="02000503020000020003" pitchFamily="2" charset="0"/>
                <a:ea typeface="Tahoma" panose="020B0604030504040204" pitchFamily="34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CB22D84-D984-4BA3-B4BD-051E3F8559D7}"/>
              </a:ext>
            </a:extLst>
          </p:cNvPr>
          <p:cNvSpPr/>
          <p:nvPr/>
        </p:nvSpPr>
        <p:spPr>
          <a:xfrm>
            <a:off x="8926317" y="3688687"/>
            <a:ext cx="647222" cy="6472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97C33F77-B76D-463E-ABAE-A78BA9FF27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08999" y="3818445"/>
            <a:ext cx="281857" cy="37580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FEE8A2B9-0166-45D6-97D6-929DE1FC6747}"/>
              </a:ext>
            </a:extLst>
          </p:cNvPr>
          <p:cNvSpPr/>
          <p:nvPr/>
        </p:nvSpPr>
        <p:spPr>
          <a:xfrm>
            <a:off x="6244878" y="1258279"/>
            <a:ext cx="2489171" cy="15158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986C674-8D24-4C2F-AB95-C7A5B078464F}"/>
              </a:ext>
            </a:extLst>
          </p:cNvPr>
          <p:cNvSpPr/>
          <p:nvPr/>
        </p:nvSpPr>
        <p:spPr>
          <a:xfrm>
            <a:off x="6391521" y="1395169"/>
            <a:ext cx="278913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Total</a:t>
            </a:r>
            <a:endParaRPr lang="sl-SI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4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42</a:t>
            </a:r>
            <a:r>
              <a:rPr lang="en-SI" sz="4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sl-SI" sz="4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477</a:t>
            </a:r>
          </a:p>
          <a:p>
            <a:r>
              <a:rPr lang="en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citations</a:t>
            </a:r>
            <a:endParaRPr lang="sl-SI" dirty="0">
              <a:solidFill>
                <a:srgbClr val="32C0C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25444F-5A06-FC01-6DB9-496633885AE2}"/>
              </a:ext>
            </a:extLst>
          </p:cNvPr>
          <p:cNvSpPr/>
          <p:nvPr/>
        </p:nvSpPr>
        <p:spPr>
          <a:xfrm>
            <a:off x="3967781" y="5181770"/>
            <a:ext cx="1644595" cy="643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solidFill>
                  <a:srgbClr val="000000"/>
                </a:solidFill>
              </a:rPr>
              <a:t>citations </a:t>
            </a:r>
            <a:r>
              <a:rPr lang="en-SI" dirty="0">
                <a:solidFill>
                  <a:srgbClr val="000000"/>
                </a:solidFill>
              </a:rPr>
              <a:t>of</a:t>
            </a:r>
            <a:r>
              <a:rPr lang="sl-SI" dirty="0">
                <a:solidFill>
                  <a:srgbClr val="000000"/>
                </a:solidFill>
              </a:rPr>
              <a:t> all JSI articles</a:t>
            </a:r>
            <a:endParaRPr lang="sl-SI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471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phic 22">
            <a:extLst>
              <a:ext uri="{FF2B5EF4-FFF2-40B4-BE49-F238E27FC236}">
                <a16:creationId xmlns:a16="http://schemas.microsoft.com/office/drawing/2014/main" id="{0AADC875-3595-47B5-86E9-948ED23485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6164"/>
          <a:stretch/>
        </p:blipFill>
        <p:spPr>
          <a:xfrm>
            <a:off x="836995" y="0"/>
            <a:ext cx="7183727" cy="366063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869F3D5-C539-4816-BF32-5E2E502A5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Project</a:t>
            </a:r>
            <a:r>
              <a:rPr lang="en-SI" dirty="0"/>
              <a:t>s</a:t>
            </a:r>
            <a:endParaRPr lang="sl-SI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7C0E1C-D867-4F51-B14F-6FE31A5F1F33}"/>
              </a:ext>
            </a:extLst>
          </p:cNvPr>
          <p:cNvSpPr/>
          <p:nvPr/>
        </p:nvSpPr>
        <p:spPr>
          <a:xfrm>
            <a:off x="8926317" y="1261628"/>
            <a:ext cx="3333078" cy="15514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6AC734-BE82-4F47-8CAA-7CB88D6682D1}"/>
              </a:ext>
            </a:extLst>
          </p:cNvPr>
          <p:cNvSpPr/>
          <p:nvPr/>
        </p:nvSpPr>
        <p:spPr>
          <a:xfrm>
            <a:off x="9072960" y="1398519"/>
            <a:ext cx="278913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Total</a:t>
            </a:r>
            <a:endParaRPr lang="sl-SI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4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770</a:t>
            </a:r>
          </a:p>
          <a:p>
            <a:r>
              <a:rPr lang="sl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proj</a:t>
            </a:r>
            <a:r>
              <a:rPr lang="en-SI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ects</a:t>
            </a:r>
            <a:endParaRPr lang="sl-SI" dirty="0">
              <a:solidFill>
                <a:srgbClr val="32C0C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29E8D9-AF95-42EA-B756-E690D297A582}"/>
              </a:ext>
            </a:extLst>
          </p:cNvPr>
          <p:cNvCxnSpPr>
            <a:cxnSpLocks/>
          </p:cNvCxnSpPr>
          <p:nvPr/>
        </p:nvCxnSpPr>
        <p:spPr>
          <a:xfrm>
            <a:off x="838199" y="6009500"/>
            <a:ext cx="1047033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19E023F-F6C4-4CE8-9B38-3C0492F67E38}"/>
              </a:ext>
            </a:extLst>
          </p:cNvPr>
          <p:cNvSpPr txBox="1"/>
          <p:nvPr/>
        </p:nvSpPr>
        <p:spPr>
          <a:xfrm>
            <a:off x="790687" y="6102000"/>
            <a:ext cx="3716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>
                <a:solidFill>
                  <a:schemeClr val="bg1">
                    <a:lumMod val="50000"/>
                  </a:schemeClr>
                </a:solidFill>
              </a:rPr>
              <a:t>Data are for 2023</a:t>
            </a: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A5BFA-4F04-4BDB-880F-0A3FC4FBFB68}"/>
              </a:ext>
            </a:extLst>
          </p:cNvPr>
          <p:cNvSpPr/>
          <p:nvPr/>
        </p:nvSpPr>
        <p:spPr>
          <a:xfrm>
            <a:off x="853453" y="3922488"/>
            <a:ext cx="27891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400" b="1" dirty="0">
                <a:solidFill>
                  <a:schemeClr val="accent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333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C73FBA-8779-42FD-ADE4-76CEB7FDF9B9}"/>
              </a:ext>
            </a:extLst>
          </p:cNvPr>
          <p:cNvSpPr/>
          <p:nvPr/>
        </p:nvSpPr>
        <p:spPr>
          <a:xfrm>
            <a:off x="838198" y="4639893"/>
            <a:ext cx="24479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projects financed by the </a:t>
            </a:r>
            <a:r>
              <a:rPr lang="en-SI" dirty="0"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dirty="0" err="1">
                <a:ea typeface="Tahoma" panose="020B0604030504040204" pitchFamily="34" charset="0"/>
                <a:cs typeface="Tahoma" panose="020B0604030504040204" pitchFamily="34" charset="0"/>
              </a:rPr>
              <a:t>ational</a:t>
            </a: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SI" dirty="0"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dirty="0" err="1">
                <a:ea typeface="Tahoma" panose="020B0604030504040204" pitchFamily="34" charset="0"/>
                <a:cs typeface="Tahoma" panose="020B0604030504040204" pitchFamily="34" charset="0"/>
              </a:rPr>
              <a:t>gency</a:t>
            </a:r>
            <a:r>
              <a:rPr lang="en-SI" dirty="0"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b="1" dirty="0"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SI" b="1" dirty="0">
                <a:ea typeface="Tahoma" panose="020B0604030504040204" pitchFamily="34" charset="0"/>
                <a:cs typeface="Tahoma" panose="020B0604030504040204" pitchFamily="34" charset="0"/>
              </a:rPr>
              <a:t>RIS</a:t>
            </a:r>
            <a:endParaRPr lang="sl-SI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181C9D-2517-45BB-8C95-93824AC45AE7}"/>
              </a:ext>
            </a:extLst>
          </p:cNvPr>
          <p:cNvSpPr/>
          <p:nvPr/>
        </p:nvSpPr>
        <p:spPr>
          <a:xfrm>
            <a:off x="3593289" y="3922488"/>
            <a:ext cx="27891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400" b="1" dirty="0">
                <a:solidFill>
                  <a:schemeClr val="accent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147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85652F-0A8B-483A-A32D-1BFFCC15B6CE}"/>
              </a:ext>
            </a:extLst>
          </p:cNvPr>
          <p:cNvSpPr/>
          <p:nvPr/>
        </p:nvSpPr>
        <p:spPr>
          <a:xfrm>
            <a:off x="3599867" y="4639893"/>
            <a:ext cx="23735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projects financed by different </a:t>
            </a:r>
            <a:r>
              <a:rPr lang="en-US" b="1" dirty="0">
                <a:ea typeface="Tahoma" panose="020B0604030504040204" pitchFamily="34" charset="0"/>
                <a:cs typeface="Tahoma" panose="020B0604030504040204" pitchFamily="34" charset="0"/>
              </a:rPr>
              <a:t>European Union </a:t>
            </a: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schemes</a:t>
            </a:r>
            <a:endParaRPr lang="sl-SI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D71A93-D78B-4D0E-B785-8D60131B3D31}"/>
              </a:ext>
            </a:extLst>
          </p:cNvPr>
          <p:cNvSpPr/>
          <p:nvPr/>
        </p:nvSpPr>
        <p:spPr>
          <a:xfrm>
            <a:off x="6333125" y="3922488"/>
            <a:ext cx="27891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400" b="1" dirty="0">
                <a:solidFill>
                  <a:schemeClr val="accent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158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4DE150-DB03-49AB-A3E2-66CD344F4157}"/>
              </a:ext>
            </a:extLst>
          </p:cNvPr>
          <p:cNvSpPr/>
          <p:nvPr/>
        </p:nvSpPr>
        <p:spPr>
          <a:xfrm>
            <a:off x="6333124" y="4639893"/>
            <a:ext cx="2364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I" b="1" dirty="0">
                <a:ea typeface="Tahoma" panose="020B0604030504040204" pitchFamily="34" charset="0"/>
                <a:cs typeface="Tahoma" panose="020B0604030504040204" pitchFamily="34" charset="0"/>
              </a:rPr>
              <a:t>market</a:t>
            </a:r>
            <a:r>
              <a:rPr lang="sl-SI" b="1" dirty="0">
                <a:ea typeface="Tahoma" panose="020B0604030504040204" pitchFamily="34" charset="0"/>
                <a:cs typeface="Tahoma" panose="020B0604030504040204" pitchFamily="34" charset="0"/>
              </a:rPr>
              <a:t> projects</a:t>
            </a:r>
            <a:r>
              <a:rPr lang="en-SI" dirty="0"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sl-SI" dirty="0">
                <a:ea typeface="Tahoma" panose="020B0604030504040204" pitchFamily="34" charset="0"/>
                <a:cs typeface="Tahoma" panose="020B0604030504040204" pitchFamily="34" charset="0"/>
              </a:rPr>
              <a:t>
domestic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B8A3D6F-976F-4942-B982-8EF48FA04FF7}"/>
              </a:ext>
            </a:extLst>
          </p:cNvPr>
          <p:cNvSpPr/>
          <p:nvPr/>
        </p:nvSpPr>
        <p:spPr>
          <a:xfrm>
            <a:off x="9072960" y="3922488"/>
            <a:ext cx="27891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400" b="1" dirty="0">
                <a:solidFill>
                  <a:schemeClr val="accent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132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86B796-C043-4AE6-B011-A7EA026C747C}"/>
              </a:ext>
            </a:extLst>
          </p:cNvPr>
          <p:cNvSpPr/>
          <p:nvPr/>
        </p:nvSpPr>
        <p:spPr>
          <a:xfrm>
            <a:off x="9057706" y="4639893"/>
            <a:ext cx="2676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I" b="1" dirty="0">
                <a:ea typeface="Tahoma" panose="020B0604030504040204" pitchFamily="34" charset="0"/>
                <a:cs typeface="Tahoma" panose="020B0604030504040204" pitchFamily="34" charset="0"/>
              </a:rPr>
              <a:t>market</a:t>
            </a:r>
            <a:r>
              <a:rPr lang="sl-SI" b="1" dirty="0">
                <a:ea typeface="Tahoma" panose="020B0604030504040204" pitchFamily="34" charset="0"/>
                <a:cs typeface="Tahoma" panose="020B0604030504040204" pitchFamily="34" charset="0"/>
              </a:rPr>
              <a:t> projects</a:t>
            </a:r>
            <a:r>
              <a:rPr lang="en-SI" dirty="0"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sl-SI" dirty="0">
                <a:ea typeface="Tahoma" panose="020B0604030504040204" pitchFamily="34" charset="0"/>
                <a:cs typeface="Tahoma" panose="020B0604030504040204" pitchFamily="34" charset="0"/>
              </a:rPr>
              <a:t>
international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2FB398-191F-40DC-8226-154634E98E32}"/>
              </a:ext>
            </a:extLst>
          </p:cNvPr>
          <p:cNvSpPr txBox="1"/>
          <p:nvPr/>
        </p:nvSpPr>
        <p:spPr>
          <a:xfrm>
            <a:off x="838200" y="1565687"/>
            <a:ext cx="687456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Number of all projects in 2023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46349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F4887644-DEC7-4224-BE6F-FEC39FDDEAAE}"/>
              </a:ext>
            </a:extLst>
          </p:cNvPr>
          <p:cNvSpPr/>
          <p:nvPr/>
        </p:nvSpPr>
        <p:spPr>
          <a:xfrm>
            <a:off x="8926317" y="1261628"/>
            <a:ext cx="3333078" cy="15514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51130F0-E7D8-4753-AD77-74B26A673C9F}"/>
              </a:ext>
            </a:extLst>
          </p:cNvPr>
          <p:cNvSpPr txBox="1">
            <a:spLocks/>
          </p:cNvSpPr>
          <p:nvPr/>
        </p:nvSpPr>
        <p:spPr>
          <a:xfrm>
            <a:off x="838199" y="1124159"/>
            <a:ext cx="6195970" cy="748170"/>
          </a:xfrm>
          <a:prstGeom prst="rect">
            <a:avLst/>
          </a:prstGeom>
        </p:spPr>
        <p:txBody>
          <a:bodyPr vert="horz" lIns="0" tIns="0" rIns="0" bIns="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dirty="0"/>
              <a:t>The </a:t>
            </a:r>
            <a:r>
              <a:rPr lang="en-US" dirty="0"/>
              <a:t>Institute and </a:t>
            </a:r>
            <a:r>
              <a:rPr lang="en-SI" dirty="0"/>
              <a:t>the </a:t>
            </a:r>
            <a:r>
              <a:rPr lang="en-US" dirty="0"/>
              <a:t>European Research Council (ERC)</a:t>
            </a:r>
            <a:endParaRPr lang="sl-SI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5C9912-D089-43E5-AFFD-749B8E527EDB}"/>
              </a:ext>
            </a:extLst>
          </p:cNvPr>
          <p:cNvSpPr txBox="1"/>
          <p:nvPr/>
        </p:nvSpPr>
        <p:spPr>
          <a:xfrm>
            <a:off x="838200" y="1869177"/>
            <a:ext cx="687456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SI" dirty="0"/>
              <a:t>The </a:t>
            </a:r>
            <a:r>
              <a:rPr lang="en-US" dirty="0"/>
              <a:t>JSI is proud of all </a:t>
            </a:r>
            <a:r>
              <a:rPr lang="en-SI" dirty="0"/>
              <a:t>its </a:t>
            </a:r>
            <a:r>
              <a:rPr lang="en-US" dirty="0"/>
              <a:t>ERC project</a:t>
            </a:r>
            <a:r>
              <a:rPr lang="en-SI" dirty="0"/>
              <a:t> grantee</a:t>
            </a:r>
            <a:r>
              <a:rPr lang="en-US" dirty="0"/>
              <a:t>s</a:t>
            </a:r>
            <a:endParaRPr lang="sl-SI" dirty="0"/>
          </a:p>
        </p:txBody>
      </p:sp>
      <p:sp>
        <p:nvSpPr>
          <p:cNvPr id="37" name="Content Placeholder 6">
            <a:extLst>
              <a:ext uri="{FF2B5EF4-FFF2-40B4-BE49-F238E27FC236}">
                <a16:creationId xmlns:a16="http://schemas.microsoft.com/office/drawing/2014/main" id="{A9957765-522B-4803-809D-C9A81FF8D15E}"/>
              </a:ext>
            </a:extLst>
          </p:cNvPr>
          <p:cNvSpPr txBox="1">
            <a:spLocks/>
          </p:cNvSpPr>
          <p:nvPr/>
        </p:nvSpPr>
        <p:spPr>
          <a:xfrm>
            <a:off x="1219992" y="5662103"/>
            <a:ext cx="844475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dirty="0">
                <a:solidFill>
                  <a:schemeClr val="bg1"/>
                </a:solidFill>
              </a:rPr>
              <a:t>161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9" name="Content Placeholder 6">
            <a:extLst>
              <a:ext uri="{FF2B5EF4-FFF2-40B4-BE49-F238E27FC236}">
                <a16:creationId xmlns:a16="http://schemas.microsoft.com/office/drawing/2014/main" id="{5A74B9C4-D8F6-41F2-B3DF-6960693914DE}"/>
              </a:ext>
            </a:extLst>
          </p:cNvPr>
          <p:cNvSpPr txBox="1">
            <a:spLocks/>
          </p:cNvSpPr>
          <p:nvPr/>
        </p:nvSpPr>
        <p:spPr>
          <a:xfrm>
            <a:off x="4846315" y="5662103"/>
            <a:ext cx="844475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dirty="0">
                <a:solidFill>
                  <a:schemeClr val="bg1"/>
                </a:solidFill>
              </a:rPr>
              <a:t>251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9437B7-336C-4932-BDF9-359326A7BF13}"/>
              </a:ext>
            </a:extLst>
          </p:cNvPr>
          <p:cNvSpPr txBox="1"/>
          <p:nvPr/>
        </p:nvSpPr>
        <p:spPr>
          <a:xfrm>
            <a:off x="2204317" y="2454181"/>
            <a:ext cx="62016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4775">
              <a:spcAft>
                <a:spcPts val="1200"/>
              </a:spcAft>
              <a:tabLst>
                <a:tab pos="984250" algn="l"/>
                <a:tab pos="1973263" algn="l"/>
                <a:tab pos="4303713" algn="l"/>
              </a:tabLst>
            </a:pPr>
            <a:r>
              <a:rPr lang="sl-SI" b="1" dirty="0"/>
              <a:t>D. Mihailović </a:t>
            </a:r>
            <a:r>
              <a:rPr lang="sl-SI" dirty="0"/>
              <a:t>	ERC-2012-AdG 	TRAJECTORY</a:t>
            </a:r>
          </a:p>
          <a:p>
            <a:pPr defTabSz="1374775">
              <a:spcAft>
                <a:spcPts val="1200"/>
              </a:spcAft>
              <a:tabLst>
                <a:tab pos="984250" algn="l"/>
                <a:tab pos="1973263" algn="l"/>
                <a:tab pos="4303713" algn="l"/>
              </a:tabLst>
            </a:pPr>
            <a:r>
              <a:rPr lang="sl-SI" b="1" dirty="0"/>
              <a:t>D. Mihailović </a:t>
            </a:r>
            <a:r>
              <a:rPr lang="sl-SI" dirty="0"/>
              <a:t>	ERC-2017-PoC 	Umem4QC</a:t>
            </a:r>
          </a:p>
          <a:p>
            <a:pPr defTabSz="1374775">
              <a:tabLst>
                <a:tab pos="984250" algn="l"/>
                <a:tab pos="1973263" algn="l"/>
                <a:tab pos="4303713" algn="l"/>
              </a:tabLst>
            </a:pPr>
            <a:r>
              <a:rPr lang="sl-SI" b="1" dirty="0"/>
              <a:t>M. Humar </a:t>
            </a:r>
            <a:r>
              <a:rPr lang="sl-SI" dirty="0"/>
              <a:t>	ERC-2019-StG 	CELL-</a:t>
            </a:r>
            <a:r>
              <a:rPr lang="sl-SI" dirty="0" err="1"/>
              <a:t>Lasers</a:t>
            </a:r>
            <a:endParaRPr lang="sl-SI" dirty="0"/>
          </a:p>
          <a:p>
            <a:pPr defTabSz="1374775">
              <a:tabLst>
                <a:tab pos="984250" algn="l"/>
                <a:tab pos="1973263" algn="l"/>
                <a:tab pos="4303713" algn="l"/>
              </a:tabLst>
            </a:pPr>
            <a:r>
              <a:rPr lang="sl-SI" b="1" dirty="0"/>
              <a:t>P. Križan </a:t>
            </a:r>
            <a:r>
              <a:rPr lang="sl-SI" dirty="0"/>
              <a:t>		ERC-2019-AdG 	FAIME</a:t>
            </a:r>
          </a:p>
          <a:p>
            <a:pPr defTabSz="1374775">
              <a:tabLst>
                <a:tab pos="984250" algn="l"/>
                <a:tab pos="1973263" algn="l"/>
                <a:tab pos="4303713" algn="l"/>
              </a:tabLst>
            </a:pPr>
            <a:r>
              <a:rPr lang="sl-SI" b="1" dirty="0"/>
              <a:t>I. Muševič </a:t>
            </a:r>
            <a:r>
              <a:rPr lang="sl-SI" dirty="0"/>
              <a:t>	ERC-2019-AdG 	LOGOS</a:t>
            </a:r>
          </a:p>
          <a:p>
            <a:pPr defTabSz="1374775">
              <a:spcAft>
                <a:spcPts val="1200"/>
              </a:spcAft>
              <a:tabLst>
                <a:tab pos="984250" algn="l"/>
                <a:tab pos="1973263" algn="l"/>
                <a:tab pos="4303713" algn="l"/>
              </a:tabLst>
            </a:pPr>
            <a:r>
              <a:rPr lang="sl-SI" b="1" dirty="0"/>
              <a:t>M. Lozinšek </a:t>
            </a:r>
            <a:r>
              <a:rPr lang="sl-SI" dirty="0"/>
              <a:t>	ERC-2020-StG 	</a:t>
            </a:r>
            <a:r>
              <a:rPr lang="sl-SI" dirty="0" err="1"/>
              <a:t>HiPeR</a:t>
            </a:r>
            <a:r>
              <a:rPr lang="sl-SI" dirty="0"/>
              <a:t>-F</a:t>
            </a:r>
          </a:p>
          <a:p>
            <a:pPr defTabSz="1374775">
              <a:tabLst>
                <a:tab pos="984250" algn="l"/>
                <a:tab pos="1973263" algn="l"/>
                <a:tab pos="4303713" algn="l"/>
              </a:tabLst>
            </a:pPr>
            <a:r>
              <a:rPr lang="sl-SI" b="1" dirty="0"/>
              <a:t>P. Križan </a:t>
            </a:r>
            <a:r>
              <a:rPr lang="sl-SI" dirty="0"/>
              <a:t>		ERC-2022-PoC 	</a:t>
            </a:r>
            <a:r>
              <a:rPr lang="sl-SI" dirty="0" err="1"/>
              <a:t>CherPET</a:t>
            </a:r>
            <a:endParaRPr lang="sl-SI" dirty="0"/>
          </a:p>
          <a:p>
            <a:pPr defTabSz="1374775">
              <a:spcAft>
                <a:spcPts val="1200"/>
              </a:spcAft>
              <a:tabLst>
                <a:tab pos="984250" algn="l"/>
                <a:tab pos="1973263" algn="l"/>
                <a:tab pos="4303713" algn="l"/>
              </a:tabLst>
            </a:pPr>
            <a:r>
              <a:rPr lang="sl-SI" b="1" dirty="0"/>
              <a:t>Z. Lenarčič </a:t>
            </a:r>
            <a:r>
              <a:rPr lang="sl-SI" dirty="0"/>
              <a:t>	ERC-2022-StG 	</a:t>
            </a:r>
            <a:r>
              <a:rPr lang="sl-SI" dirty="0" err="1"/>
              <a:t>DrumS</a:t>
            </a:r>
            <a:endParaRPr lang="sl-SI" dirty="0"/>
          </a:p>
          <a:p>
            <a:pPr defTabSz="1374775">
              <a:tabLst>
                <a:tab pos="984250" algn="l"/>
                <a:tab pos="1973263" algn="l"/>
                <a:tab pos="4303713" algn="l"/>
              </a:tabLst>
            </a:pPr>
            <a:r>
              <a:rPr lang="sl-SI" dirty="0">
                <a:latin typeface="+mj-lt"/>
              </a:rPr>
              <a:t>L. Vidmar</a:t>
            </a:r>
            <a:r>
              <a:rPr lang="sl-SI" dirty="0"/>
              <a:t>		</a:t>
            </a:r>
            <a:r>
              <a:rPr lang="sl-SI" sz="1800" dirty="0">
                <a:effectLst/>
              </a:rPr>
              <a:t>ERC-2023-CoG</a:t>
            </a:r>
            <a:r>
              <a:rPr lang="sl-SI" dirty="0"/>
              <a:t>	</a:t>
            </a:r>
            <a:r>
              <a:rPr lang="sl-SI" sz="1800" dirty="0" err="1">
                <a:effectLst/>
              </a:rPr>
              <a:t>Boundary</a:t>
            </a:r>
            <a:r>
              <a:rPr lang="sl-SI" dirty="0"/>
              <a:t>		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7E33537-F509-4B8C-B39C-DD4E1DD5FC92}"/>
              </a:ext>
            </a:extLst>
          </p:cNvPr>
          <p:cNvSpPr txBox="1"/>
          <p:nvPr/>
        </p:nvSpPr>
        <p:spPr>
          <a:xfrm>
            <a:off x="838199" y="2392640"/>
            <a:ext cx="1076318" cy="43088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1374775">
              <a:spcAft>
                <a:spcPts val="1200"/>
              </a:spcAft>
              <a:tabLst>
                <a:tab pos="984250" algn="l"/>
                <a:tab pos="2871788" algn="l"/>
                <a:tab pos="5024438" algn="l"/>
              </a:tabLst>
            </a:pPr>
            <a:r>
              <a:rPr lang="sl-SI" sz="2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2012</a:t>
            </a:r>
            <a:endParaRPr lang="sl-SI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7B8E27C-9261-47C9-AB1A-29DF571CF613}"/>
              </a:ext>
            </a:extLst>
          </p:cNvPr>
          <p:cNvSpPr txBox="1"/>
          <p:nvPr/>
        </p:nvSpPr>
        <p:spPr>
          <a:xfrm>
            <a:off x="838199" y="3660672"/>
            <a:ext cx="1076318" cy="43088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1374775">
              <a:spcAft>
                <a:spcPts val="1200"/>
              </a:spcAft>
              <a:tabLst>
                <a:tab pos="984250" algn="l"/>
                <a:tab pos="2871788" algn="l"/>
                <a:tab pos="5024438" algn="l"/>
              </a:tabLst>
            </a:pPr>
            <a:r>
              <a:rPr lang="sl-SI" sz="2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2019</a:t>
            </a:r>
            <a:endParaRPr lang="sl-SI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B1779FE-D18E-4A7B-9AFD-D5ADC94150CF}"/>
              </a:ext>
            </a:extLst>
          </p:cNvPr>
          <p:cNvSpPr txBox="1"/>
          <p:nvPr/>
        </p:nvSpPr>
        <p:spPr>
          <a:xfrm>
            <a:off x="838199" y="2812281"/>
            <a:ext cx="1076318" cy="43088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1374775">
              <a:spcAft>
                <a:spcPts val="1200"/>
              </a:spcAft>
              <a:tabLst>
                <a:tab pos="984250" algn="l"/>
                <a:tab pos="2871788" algn="l"/>
                <a:tab pos="5024438" algn="l"/>
              </a:tabLst>
            </a:pPr>
            <a:r>
              <a:rPr lang="sl-SI" sz="2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2017</a:t>
            </a:r>
            <a:endParaRPr lang="sl-SI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0D5D340-CEBD-4A1E-A1AF-CE43348EC403}"/>
              </a:ext>
            </a:extLst>
          </p:cNvPr>
          <p:cNvSpPr txBox="1"/>
          <p:nvPr/>
        </p:nvSpPr>
        <p:spPr>
          <a:xfrm>
            <a:off x="838199" y="4601345"/>
            <a:ext cx="1076318" cy="43088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1374775">
              <a:spcAft>
                <a:spcPts val="1200"/>
              </a:spcAft>
              <a:tabLst>
                <a:tab pos="984250" algn="l"/>
                <a:tab pos="2871788" algn="l"/>
                <a:tab pos="5024438" algn="l"/>
              </a:tabLst>
            </a:pPr>
            <a:r>
              <a:rPr lang="sl-SI" sz="2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2022</a:t>
            </a:r>
            <a:endParaRPr lang="sl-SI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37D5D50-FDA8-4A32-B8E1-961CCA787526}"/>
              </a:ext>
            </a:extLst>
          </p:cNvPr>
          <p:cNvCxnSpPr>
            <a:cxnSpLocks/>
          </p:cNvCxnSpPr>
          <p:nvPr/>
        </p:nvCxnSpPr>
        <p:spPr>
          <a:xfrm>
            <a:off x="838199" y="6009500"/>
            <a:ext cx="1047033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6D6512E2-EDA5-49CB-93A4-2406D3EB9776}"/>
              </a:ext>
            </a:extLst>
          </p:cNvPr>
          <p:cNvSpPr/>
          <p:nvPr/>
        </p:nvSpPr>
        <p:spPr>
          <a:xfrm>
            <a:off x="9072960" y="1398519"/>
            <a:ext cx="278913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Total</a:t>
            </a:r>
            <a:endParaRPr lang="sl-SI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4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</a:p>
          <a:p>
            <a:r>
              <a:rPr lang="sl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ERC</a:t>
            </a:r>
            <a:r>
              <a:rPr lang="en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projects</a:t>
            </a:r>
            <a:endParaRPr lang="sl-SI" dirty="0">
              <a:solidFill>
                <a:srgbClr val="32C0C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FAB85EA-7BF4-4692-BE94-F1D89AFC1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21205" y="3174780"/>
            <a:ext cx="2487323" cy="24873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82A0B6A-8288-4E12-A641-964840F122BF}"/>
              </a:ext>
            </a:extLst>
          </p:cNvPr>
          <p:cNvSpPr txBox="1"/>
          <p:nvPr/>
        </p:nvSpPr>
        <p:spPr>
          <a:xfrm>
            <a:off x="838199" y="5224170"/>
            <a:ext cx="1076318" cy="43088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1374775">
              <a:spcAft>
                <a:spcPts val="1200"/>
              </a:spcAft>
              <a:tabLst>
                <a:tab pos="984250" algn="l"/>
                <a:tab pos="2871788" algn="l"/>
                <a:tab pos="5024438" algn="l"/>
              </a:tabLst>
            </a:pPr>
            <a:r>
              <a:rPr lang="sl-SI" sz="2200" b="1">
                <a:solidFill>
                  <a:schemeClr val="tx2">
                    <a:lumMod val="60000"/>
                    <a:lumOff val="40000"/>
                  </a:schemeClr>
                </a:solidFill>
              </a:rPr>
              <a:t>2023</a:t>
            </a:r>
            <a:endParaRPr lang="sl-SI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031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69F3D5-C539-4816-BF32-5E2E502A5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Program</a:t>
            </a:r>
            <a:r>
              <a:rPr lang="en-SI" dirty="0" err="1"/>
              <a:t>mes</a:t>
            </a:r>
            <a:endParaRPr lang="sl-SI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7C0E1C-D867-4F51-B14F-6FE31A5F1F33}"/>
              </a:ext>
            </a:extLst>
          </p:cNvPr>
          <p:cNvSpPr/>
          <p:nvPr/>
        </p:nvSpPr>
        <p:spPr>
          <a:xfrm>
            <a:off x="8926317" y="1261628"/>
            <a:ext cx="3333078" cy="15514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6AC734-BE82-4F47-8CAA-7CB88D6682D1}"/>
              </a:ext>
            </a:extLst>
          </p:cNvPr>
          <p:cNvSpPr/>
          <p:nvPr/>
        </p:nvSpPr>
        <p:spPr>
          <a:xfrm>
            <a:off x="9072960" y="1398519"/>
            <a:ext cx="278913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Total</a:t>
            </a:r>
            <a:endParaRPr lang="sl-SI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4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46</a:t>
            </a:r>
          </a:p>
          <a:p>
            <a:r>
              <a:rPr lang="sl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program</a:t>
            </a:r>
            <a:r>
              <a:rPr lang="en-SI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mes</a:t>
            </a:r>
            <a:endParaRPr lang="sl-SI" dirty="0">
              <a:solidFill>
                <a:srgbClr val="32C0C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29E8D9-AF95-42EA-B756-E690D297A582}"/>
              </a:ext>
            </a:extLst>
          </p:cNvPr>
          <p:cNvCxnSpPr>
            <a:cxnSpLocks/>
          </p:cNvCxnSpPr>
          <p:nvPr/>
        </p:nvCxnSpPr>
        <p:spPr>
          <a:xfrm>
            <a:off x="838199" y="6009500"/>
            <a:ext cx="1047033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D2FB398-191F-40DC-8226-154634E98E32}"/>
              </a:ext>
            </a:extLst>
          </p:cNvPr>
          <p:cNvSpPr txBox="1"/>
          <p:nvPr/>
        </p:nvSpPr>
        <p:spPr>
          <a:xfrm>
            <a:off x="838201" y="1565687"/>
            <a:ext cx="3103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/>
              <a:t>Number of programmes by policy area in 2023</a:t>
            </a:r>
            <a:endParaRPr lang="sl-SI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228630F-8801-4C3B-8E03-F4896403242C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alphaModFix amt="42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60609" y="1583614"/>
            <a:ext cx="2399943" cy="518144"/>
          </a:xfrm>
          <a:prstGeom prst="rect">
            <a:avLst/>
          </a:prstGeom>
        </p:spPr>
      </p:pic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579127E3-7E22-4442-94FA-8DEAAB953B14}"/>
              </a:ext>
            </a:extLst>
          </p:cNvPr>
          <p:cNvSpPr txBox="1">
            <a:spLocks/>
          </p:cNvSpPr>
          <p:nvPr/>
        </p:nvSpPr>
        <p:spPr>
          <a:xfrm>
            <a:off x="897939" y="2576769"/>
            <a:ext cx="2488676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b="1"/>
              <a:t>Electronics and Information Technologies</a:t>
            </a:r>
            <a:endParaRPr lang="en-GB" dirty="0"/>
          </a:p>
        </p:txBody>
      </p:sp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6E63F92E-6A5A-45FF-99F6-17D30848D9D3}"/>
              </a:ext>
            </a:extLst>
          </p:cNvPr>
          <p:cNvSpPr txBox="1">
            <a:spLocks/>
          </p:cNvSpPr>
          <p:nvPr/>
        </p:nvSpPr>
        <p:spPr>
          <a:xfrm>
            <a:off x="3632722" y="2576769"/>
            <a:ext cx="2131470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/>
              <a:t>Physics, nuclear engineering and energy</a:t>
            </a:r>
            <a:endParaRPr lang="en-GB" sz="1800" dirty="0"/>
          </a:p>
        </p:txBody>
      </p: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1E45E5AE-ADBA-4470-A4B0-A00E1C34E0A5}"/>
              </a:ext>
            </a:extLst>
          </p:cNvPr>
          <p:cNvSpPr txBox="1">
            <a:spLocks/>
          </p:cNvSpPr>
          <p:nvPr/>
        </p:nvSpPr>
        <p:spPr>
          <a:xfrm>
            <a:off x="6186335" y="2584468"/>
            <a:ext cx="2131470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/>
              <a:t>Chemistry, biochemistry, materials and environment</a:t>
            </a:r>
            <a:endParaRPr lang="en-GB" sz="18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4746C7B-DB98-4DE2-88F8-6827910CC32E}"/>
              </a:ext>
            </a:extLst>
          </p:cNvPr>
          <p:cNvSpPr/>
          <p:nvPr/>
        </p:nvSpPr>
        <p:spPr>
          <a:xfrm>
            <a:off x="935243" y="4952999"/>
            <a:ext cx="659876" cy="10564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ACE574C-EC87-4BE8-A8CD-19BDD44122F1}"/>
              </a:ext>
            </a:extLst>
          </p:cNvPr>
          <p:cNvSpPr/>
          <p:nvPr/>
        </p:nvSpPr>
        <p:spPr>
          <a:xfrm>
            <a:off x="3632722" y="3429000"/>
            <a:ext cx="659876" cy="25804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873D133-577B-4923-B57E-89D51C29F20D}"/>
              </a:ext>
            </a:extLst>
          </p:cNvPr>
          <p:cNvSpPr/>
          <p:nvPr/>
        </p:nvSpPr>
        <p:spPr>
          <a:xfrm>
            <a:off x="6330201" y="4351096"/>
            <a:ext cx="659876" cy="1658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accent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FFA8D43-2052-4BAD-BD82-0C9861B3F1B6}"/>
              </a:ext>
            </a:extLst>
          </p:cNvPr>
          <p:cNvSpPr/>
          <p:nvPr/>
        </p:nvSpPr>
        <p:spPr>
          <a:xfrm>
            <a:off x="7081066" y="5252719"/>
            <a:ext cx="659876" cy="75677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7522861-F78D-4C2C-AB5E-A1B086B3760D}"/>
              </a:ext>
            </a:extLst>
          </p:cNvPr>
          <p:cNvSpPr/>
          <p:nvPr/>
        </p:nvSpPr>
        <p:spPr>
          <a:xfrm>
            <a:off x="4383587" y="5252720"/>
            <a:ext cx="659876" cy="75677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7232292-009C-4096-8E24-A7E9B7DC0B25}"/>
              </a:ext>
            </a:extLst>
          </p:cNvPr>
          <p:cNvSpPr/>
          <p:nvPr/>
        </p:nvSpPr>
        <p:spPr>
          <a:xfrm>
            <a:off x="1686108" y="5867400"/>
            <a:ext cx="659876" cy="14209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7" name="Content Placeholder 6">
            <a:extLst>
              <a:ext uri="{FF2B5EF4-FFF2-40B4-BE49-F238E27FC236}">
                <a16:creationId xmlns:a16="http://schemas.microsoft.com/office/drawing/2014/main" id="{F0317ADB-9D76-46D9-9D68-D6AE637B3EA5}"/>
              </a:ext>
            </a:extLst>
          </p:cNvPr>
          <p:cNvSpPr txBox="1">
            <a:spLocks/>
          </p:cNvSpPr>
          <p:nvPr/>
        </p:nvSpPr>
        <p:spPr>
          <a:xfrm>
            <a:off x="935242" y="5599935"/>
            <a:ext cx="659877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dirty="0">
                <a:solidFill>
                  <a:schemeClr val="bg1"/>
                </a:solidFill>
              </a:rPr>
              <a:t>7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8" name="Content Placeholder 6">
            <a:extLst>
              <a:ext uri="{FF2B5EF4-FFF2-40B4-BE49-F238E27FC236}">
                <a16:creationId xmlns:a16="http://schemas.microsoft.com/office/drawing/2014/main" id="{08F74434-CFC3-49DE-A8F9-1CF728C49BD3}"/>
              </a:ext>
            </a:extLst>
          </p:cNvPr>
          <p:cNvSpPr txBox="1">
            <a:spLocks/>
          </p:cNvSpPr>
          <p:nvPr/>
        </p:nvSpPr>
        <p:spPr>
          <a:xfrm>
            <a:off x="1686108" y="5599935"/>
            <a:ext cx="659876" cy="3038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dirty="0"/>
              <a:t>1</a:t>
            </a:r>
            <a:endParaRPr lang="en-GB" dirty="0"/>
          </a:p>
        </p:txBody>
      </p:sp>
      <p:sp>
        <p:nvSpPr>
          <p:cNvPr id="39" name="Content Placeholder 6">
            <a:extLst>
              <a:ext uri="{FF2B5EF4-FFF2-40B4-BE49-F238E27FC236}">
                <a16:creationId xmlns:a16="http://schemas.microsoft.com/office/drawing/2014/main" id="{310A1C2C-00CD-4D4A-BDBD-3AD39519D30C}"/>
              </a:ext>
            </a:extLst>
          </p:cNvPr>
          <p:cNvSpPr txBox="1">
            <a:spLocks/>
          </p:cNvSpPr>
          <p:nvPr/>
        </p:nvSpPr>
        <p:spPr>
          <a:xfrm>
            <a:off x="3540422" y="5662103"/>
            <a:ext cx="844475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dirty="0">
                <a:solidFill>
                  <a:schemeClr val="bg1"/>
                </a:solidFill>
              </a:rPr>
              <a:t>17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0" name="Content Placeholder 6">
            <a:extLst>
              <a:ext uri="{FF2B5EF4-FFF2-40B4-BE49-F238E27FC236}">
                <a16:creationId xmlns:a16="http://schemas.microsoft.com/office/drawing/2014/main" id="{956502A4-0021-4F41-A3CB-233FCA505EA1}"/>
              </a:ext>
            </a:extLst>
          </p:cNvPr>
          <p:cNvSpPr txBox="1">
            <a:spLocks/>
          </p:cNvSpPr>
          <p:nvPr/>
        </p:nvSpPr>
        <p:spPr>
          <a:xfrm>
            <a:off x="4383586" y="5662103"/>
            <a:ext cx="652606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dirty="0">
                <a:solidFill>
                  <a:schemeClr val="bg1"/>
                </a:solidFill>
              </a:rPr>
              <a:t>5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1" name="Content Placeholder 6">
            <a:extLst>
              <a:ext uri="{FF2B5EF4-FFF2-40B4-BE49-F238E27FC236}">
                <a16:creationId xmlns:a16="http://schemas.microsoft.com/office/drawing/2014/main" id="{0FBA515B-8D75-4F86-A35D-C4EC59C3E6A4}"/>
              </a:ext>
            </a:extLst>
          </p:cNvPr>
          <p:cNvSpPr txBox="1">
            <a:spLocks/>
          </p:cNvSpPr>
          <p:nvPr/>
        </p:nvSpPr>
        <p:spPr>
          <a:xfrm>
            <a:off x="6337471" y="5662103"/>
            <a:ext cx="652606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dirty="0">
                <a:solidFill>
                  <a:schemeClr val="bg1"/>
                </a:solidFill>
              </a:rPr>
              <a:t>11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C456F139-0C7B-4E2E-BF75-EAEF43874FB1}"/>
              </a:ext>
            </a:extLst>
          </p:cNvPr>
          <p:cNvSpPr txBox="1">
            <a:spLocks/>
          </p:cNvSpPr>
          <p:nvPr/>
        </p:nvSpPr>
        <p:spPr>
          <a:xfrm>
            <a:off x="7081066" y="5662103"/>
            <a:ext cx="659877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dirty="0">
                <a:solidFill>
                  <a:schemeClr val="bg1"/>
                </a:solidFill>
              </a:rPr>
              <a:t>5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91C6433-5257-462E-9296-1C625D89F74A}"/>
              </a:ext>
            </a:extLst>
          </p:cNvPr>
          <p:cNvSpPr/>
          <p:nvPr/>
        </p:nvSpPr>
        <p:spPr>
          <a:xfrm>
            <a:off x="9623304" y="3896927"/>
            <a:ext cx="1765176" cy="17651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1668913-794E-40E5-8447-AC648880FCE8}"/>
              </a:ext>
            </a:extLst>
          </p:cNvPr>
          <p:cNvSpPr/>
          <p:nvPr/>
        </p:nvSpPr>
        <p:spPr>
          <a:xfrm>
            <a:off x="9367121" y="3500289"/>
            <a:ext cx="988287" cy="988287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72CCAE9-930B-4C79-A59D-CC3D03A79DB6}"/>
              </a:ext>
            </a:extLst>
          </p:cNvPr>
          <p:cNvSpPr txBox="1"/>
          <p:nvPr/>
        </p:nvSpPr>
        <p:spPr>
          <a:xfrm>
            <a:off x="9734088" y="4363415"/>
            <a:ext cx="134712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400" b="1" dirty="0">
                <a:solidFill>
                  <a:schemeClr val="bg1"/>
                </a:solidFill>
              </a:rPr>
              <a:t>35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I" dirty="0">
                <a:solidFill>
                  <a:schemeClr val="bg1"/>
                </a:solidFill>
              </a:rPr>
              <a:t>JSI participants</a:t>
            </a:r>
            <a:endParaRPr lang="sl-SI" sz="1800" dirty="0">
              <a:solidFill>
                <a:schemeClr val="bg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B0829A4-57AE-41F9-A1C9-5E41E86BC772}"/>
              </a:ext>
            </a:extLst>
          </p:cNvPr>
          <p:cNvSpPr txBox="1"/>
          <p:nvPr/>
        </p:nvSpPr>
        <p:spPr>
          <a:xfrm>
            <a:off x="7424036" y="3506760"/>
            <a:ext cx="134712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400" b="1" dirty="0">
                <a:solidFill>
                  <a:schemeClr val="accent6"/>
                </a:solidFill>
              </a:rPr>
              <a:t>11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I" sz="1800" dirty="0">
                <a:solidFill>
                  <a:schemeClr val="accent6"/>
                </a:solidFill>
              </a:rPr>
              <a:t>JSI coordinators</a:t>
            </a:r>
            <a:endParaRPr lang="sl-SI" sz="1800" dirty="0">
              <a:solidFill>
                <a:schemeClr val="accent6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4131EA8-790C-4EF8-BDEB-4D8B7440DD48}"/>
              </a:ext>
            </a:extLst>
          </p:cNvPr>
          <p:cNvSpPr txBox="1"/>
          <p:nvPr/>
        </p:nvSpPr>
        <p:spPr>
          <a:xfrm>
            <a:off x="790687" y="6102000"/>
            <a:ext cx="3716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>
                <a:solidFill>
                  <a:schemeClr val="bg1">
                    <a:lumMod val="50000"/>
                  </a:schemeClr>
                </a:solidFill>
              </a:rPr>
              <a:t>Data are for 2023</a:t>
            </a: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B315517-81D7-4171-B25B-F21A57966C40}"/>
              </a:ext>
            </a:extLst>
          </p:cNvPr>
          <p:cNvCxnSpPr>
            <a:cxnSpLocks/>
          </p:cNvCxnSpPr>
          <p:nvPr/>
        </p:nvCxnSpPr>
        <p:spPr>
          <a:xfrm flipH="1">
            <a:off x="8926317" y="3793341"/>
            <a:ext cx="807771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9776161-3DD0-4832-9A10-DFCF3584DEFE}"/>
              </a:ext>
            </a:extLst>
          </p:cNvPr>
          <p:cNvCxnSpPr>
            <a:cxnSpLocks/>
          </p:cNvCxnSpPr>
          <p:nvPr/>
        </p:nvCxnSpPr>
        <p:spPr>
          <a:xfrm>
            <a:off x="8926317" y="3510052"/>
            <a:ext cx="0" cy="1002051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810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23363820-6FD7-415F-9D6D-7731D056E533}"/>
              </a:ext>
            </a:extLst>
          </p:cNvPr>
          <p:cNvSpPr/>
          <p:nvPr/>
        </p:nvSpPr>
        <p:spPr>
          <a:xfrm>
            <a:off x="8926317" y="1261628"/>
            <a:ext cx="3333078" cy="15514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1" name="Title 2">
            <a:extLst>
              <a:ext uri="{FF2B5EF4-FFF2-40B4-BE49-F238E27FC236}">
                <a16:creationId xmlns:a16="http://schemas.microsoft.com/office/drawing/2014/main" id="{B8F8C236-F6A0-4DAC-912A-E00E6809BBBF}"/>
              </a:ext>
            </a:extLst>
          </p:cNvPr>
          <p:cNvSpPr txBox="1">
            <a:spLocks/>
          </p:cNvSpPr>
          <p:nvPr/>
        </p:nvSpPr>
        <p:spPr>
          <a:xfrm>
            <a:off x="838200" y="1124158"/>
            <a:ext cx="5689922" cy="13255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/>
              <a:t>Programme revenue</a:t>
            </a:r>
            <a:r>
              <a:rPr lang="en-SI" dirty="0"/>
              <a:t>s</a:t>
            </a:r>
            <a:endParaRPr lang="sl-SI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2F5EEE7-365E-4F64-AB1B-444D8964EA1D}"/>
              </a:ext>
            </a:extLst>
          </p:cNvPr>
          <p:cNvSpPr/>
          <p:nvPr/>
        </p:nvSpPr>
        <p:spPr>
          <a:xfrm>
            <a:off x="9072960" y="1398519"/>
            <a:ext cx="278913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Total</a:t>
            </a:r>
            <a:endParaRPr lang="sl-SI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4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19</a:t>
            </a:r>
            <a:r>
              <a:rPr lang="en-SI" sz="4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sl-SI" sz="4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059</a:t>
            </a:r>
          </a:p>
          <a:p>
            <a:r>
              <a:rPr lang="sl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€</a:t>
            </a:r>
            <a:r>
              <a:rPr lang="en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m</a:t>
            </a:r>
            <a:endParaRPr lang="sl-SI" dirty="0">
              <a:solidFill>
                <a:srgbClr val="32C0C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D9A1E37-7151-44C1-8922-19915532AC3E}"/>
              </a:ext>
            </a:extLst>
          </p:cNvPr>
          <p:cNvCxnSpPr>
            <a:cxnSpLocks/>
          </p:cNvCxnSpPr>
          <p:nvPr/>
        </p:nvCxnSpPr>
        <p:spPr>
          <a:xfrm>
            <a:off x="838199" y="6009500"/>
            <a:ext cx="1047033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12CE468-D6CA-440E-A43A-FECA1E846931}"/>
              </a:ext>
            </a:extLst>
          </p:cNvPr>
          <p:cNvSpPr txBox="1"/>
          <p:nvPr/>
        </p:nvSpPr>
        <p:spPr>
          <a:xfrm>
            <a:off x="838201" y="1565687"/>
            <a:ext cx="3103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/>
              <a:t>Revenues from programmes by topic in 2023</a:t>
            </a:r>
            <a:endParaRPr lang="sl-SI" dirty="0"/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B7809210-6807-4BD9-9207-143D8147B012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alphaModFix amt="42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60609" y="1583614"/>
            <a:ext cx="2399943" cy="518144"/>
          </a:xfrm>
          <a:prstGeom prst="rect">
            <a:avLst/>
          </a:prstGeom>
        </p:spPr>
      </p:pic>
      <p:sp>
        <p:nvSpPr>
          <p:cNvPr id="56" name="Content Placeholder 6">
            <a:extLst>
              <a:ext uri="{FF2B5EF4-FFF2-40B4-BE49-F238E27FC236}">
                <a16:creationId xmlns:a16="http://schemas.microsoft.com/office/drawing/2014/main" id="{4A107D9E-60BF-46E8-AF7D-079E43D6281A}"/>
              </a:ext>
            </a:extLst>
          </p:cNvPr>
          <p:cNvSpPr txBox="1">
            <a:spLocks/>
          </p:cNvSpPr>
          <p:nvPr/>
        </p:nvSpPr>
        <p:spPr>
          <a:xfrm>
            <a:off x="897939" y="2576769"/>
            <a:ext cx="2488676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b="1"/>
              <a:t>Electronics and Information Technologies</a:t>
            </a:r>
            <a:endParaRPr lang="en-GB" dirty="0"/>
          </a:p>
        </p:txBody>
      </p:sp>
      <p:sp>
        <p:nvSpPr>
          <p:cNvPr id="57" name="Content Placeholder 6">
            <a:extLst>
              <a:ext uri="{FF2B5EF4-FFF2-40B4-BE49-F238E27FC236}">
                <a16:creationId xmlns:a16="http://schemas.microsoft.com/office/drawing/2014/main" id="{FAA93AAB-1ED0-49F3-B0C1-7FADFE859F6E}"/>
              </a:ext>
            </a:extLst>
          </p:cNvPr>
          <p:cNvSpPr txBox="1">
            <a:spLocks/>
          </p:cNvSpPr>
          <p:nvPr/>
        </p:nvSpPr>
        <p:spPr>
          <a:xfrm>
            <a:off x="3632722" y="2576769"/>
            <a:ext cx="2131470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/>
              <a:t>Physics, nuclear engineering and energy</a:t>
            </a:r>
            <a:endParaRPr lang="en-GB" sz="1800" dirty="0"/>
          </a:p>
        </p:txBody>
      </p:sp>
      <p:sp>
        <p:nvSpPr>
          <p:cNvPr id="58" name="Content Placeholder 6">
            <a:extLst>
              <a:ext uri="{FF2B5EF4-FFF2-40B4-BE49-F238E27FC236}">
                <a16:creationId xmlns:a16="http://schemas.microsoft.com/office/drawing/2014/main" id="{B0B6C078-A5BE-4958-A454-BFB090F30D55}"/>
              </a:ext>
            </a:extLst>
          </p:cNvPr>
          <p:cNvSpPr txBox="1">
            <a:spLocks/>
          </p:cNvSpPr>
          <p:nvPr/>
        </p:nvSpPr>
        <p:spPr>
          <a:xfrm>
            <a:off x="6186335" y="2584468"/>
            <a:ext cx="2131470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/>
              <a:t>Chemistry, biochemistry, materials and environment</a:t>
            </a:r>
            <a:endParaRPr lang="en-GB" sz="18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A9D50A3-729F-4F45-8751-E42D3D27ADCB}"/>
              </a:ext>
            </a:extLst>
          </p:cNvPr>
          <p:cNvSpPr/>
          <p:nvPr/>
        </p:nvSpPr>
        <p:spPr>
          <a:xfrm>
            <a:off x="935243" y="4925421"/>
            <a:ext cx="659876" cy="1084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1D1BD40-B195-47C5-828B-5A4B8480243D}"/>
              </a:ext>
            </a:extLst>
          </p:cNvPr>
          <p:cNvSpPr/>
          <p:nvPr/>
        </p:nvSpPr>
        <p:spPr>
          <a:xfrm>
            <a:off x="3632722" y="3429000"/>
            <a:ext cx="659876" cy="25804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0B3EB25-707A-42F7-AADA-9599DCA44D6F}"/>
              </a:ext>
            </a:extLst>
          </p:cNvPr>
          <p:cNvSpPr/>
          <p:nvPr/>
        </p:nvSpPr>
        <p:spPr>
          <a:xfrm>
            <a:off x="6330201" y="3854004"/>
            <a:ext cx="659876" cy="21554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accent1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D4AD986-C3BA-4B70-B3ED-9B6A34BDF541}"/>
              </a:ext>
            </a:extLst>
          </p:cNvPr>
          <p:cNvSpPr/>
          <p:nvPr/>
        </p:nvSpPr>
        <p:spPr>
          <a:xfrm>
            <a:off x="7081066" y="5777785"/>
            <a:ext cx="659876" cy="231709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88E876A-6760-4AA7-9659-2A8CE28F0B8D}"/>
              </a:ext>
            </a:extLst>
          </p:cNvPr>
          <p:cNvSpPr/>
          <p:nvPr/>
        </p:nvSpPr>
        <p:spPr>
          <a:xfrm>
            <a:off x="4383587" y="5903808"/>
            <a:ext cx="659876" cy="105687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C00FF25-3F54-4B10-90D7-BDE8506B785C}"/>
              </a:ext>
            </a:extLst>
          </p:cNvPr>
          <p:cNvSpPr/>
          <p:nvPr/>
        </p:nvSpPr>
        <p:spPr>
          <a:xfrm>
            <a:off x="1686108" y="5917001"/>
            <a:ext cx="659876" cy="92494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5" name="Content Placeholder 6">
            <a:extLst>
              <a:ext uri="{FF2B5EF4-FFF2-40B4-BE49-F238E27FC236}">
                <a16:creationId xmlns:a16="http://schemas.microsoft.com/office/drawing/2014/main" id="{9CDB6939-D462-433C-86DD-13B3BC64F3A9}"/>
              </a:ext>
            </a:extLst>
          </p:cNvPr>
          <p:cNvSpPr txBox="1">
            <a:spLocks/>
          </p:cNvSpPr>
          <p:nvPr/>
        </p:nvSpPr>
        <p:spPr>
          <a:xfrm>
            <a:off x="941647" y="5455059"/>
            <a:ext cx="653472" cy="3038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sz="1800" b="0" i="0" u="none" strike="noStrike" dirty="0">
                <a:solidFill>
                  <a:schemeClr val="bg1"/>
                </a:solidFill>
                <a:effectLst/>
              </a:rPr>
              <a:t>3,167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5F5F623A-2638-40BC-9954-89C64BB7A0C8}"/>
              </a:ext>
            </a:extLst>
          </p:cNvPr>
          <p:cNvSpPr/>
          <p:nvPr/>
        </p:nvSpPr>
        <p:spPr>
          <a:xfrm>
            <a:off x="9401714" y="3653436"/>
            <a:ext cx="2131622" cy="213162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7926B271-8BD9-4205-B322-8C5CC85BAF59}"/>
              </a:ext>
            </a:extLst>
          </p:cNvPr>
          <p:cNvSpPr/>
          <p:nvPr/>
        </p:nvSpPr>
        <p:spPr>
          <a:xfrm>
            <a:off x="9575183" y="3534533"/>
            <a:ext cx="587099" cy="587099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4B08238-3BEC-4C09-BC58-24B8710003F8}"/>
              </a:ext>
            </a:extLst>
          </p:cNvPr>
          <p:cNvSpPr txBox="1"/>
          <p:nvPr/>
        </p:nvSpPr>
        <p:spPr>
          <a:xfrm>
            <a:off x="9793965" y="4573464"/>
            <a:ext cx="134712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400" b="1" dirty="0">
                <a:solidFill>
                  <a:schemeClr val="bg1"/>
                </a:solidFill>
              </a:rPr>
              <a:t>17</a:t>
            </a:r>
            <a:r>
              <a:rPr lang="en-SI" sz="2400" b="1" dirty="0">
                <a:solidFill>
                  <a:schemeClr val="bg1"/>
                </a:solidFill>
              </a:rPr>
              <a:t>.</a:t>
            </a:r>
            <a:r>
              <a:rPr lang="sl-SI" sz="2400" b="1" dirty="0">
                <a:solidFill>
                  <a:schemeClr val="bg1"/>
                </a:solidFill>
              </a:rPr>
              <a:t>599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800" dirty="0">
                <a:solidFill>
                  <a:schemeClr val="bg1"/>
                </a:solidFill>
              </a:rPr>
              <a:t>€</a:t>
            </a:r>
            <a:r>
              <a:rPr lang="en-SI" sz="1800" dirty="0">
                <a:solidFill>
                  <a:schemeClr val="bg1"/>
                </a:solidFill>
              </a:rPr>
              <a:t> m</a:t>
            </a:r>
            <a:r>
              <a:rPr lang="sl-SI" sz="1800" dirty="0">
                <a:solidFill>
                  <a:schemeClr val="bg1"/>
                </a:solidFill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800" dirty="0">
                <a:solidFill>
                  <a:schemeClr val="bg1"/>
                </a:solidFill>
              </a:rPr>
              <a:t>IJS </a:t>
            </a:r>
            <a:r>
              <a:rPr lang="en-SI" sz="1800" dirty="0">
                <a:solidFill>
                  <a:schemeClr val="bg1"/>
                </a:solidFill>
              </a:rPr>
              <a:t>partners</a:t>
            </a:r>
            <a:endParaRPr lang="sl-SI" sz="1800" dirty="0">
              <a:solidFill>
                <a:schemeClr val="bg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86B8443-B321-4813-8DDC-08D5484BC1B6}"/>
              </a:ext>
            </a:extLst>
          </p:cNvPr>
          <p:cNvSpPr txBox="1"/>
          <p:nvPr/>
        </p:nvSpPr>
        <p:spPr>
          <a:xfrm>
            <a:off x="7424036" y="3506760"/>
            <a:ext cx="1347121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400" b="1" dirty="0">
                <a:solidFill>
                  <a:schemeClr val="accent6"/>
                </a:solidFill>
              </a:rPr>
              <a:t>1460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800" dirty="0">
                <a:solidFill>
                  <a:schemeClr val="accent6"/>
                </a:solidFill>
              </a:rPr>
              <a:t>€</a:t>
            </a:r>
            <a:r>
              <a:rPr lang="en-SI" sz="1800" dirty="0">
                <a:solidFill>
                  <a:schemeClr val="accent6"/>
                </a:solidFill>
              </a:rPr>
              <a:t> m</a:t>
            </a:r>
            <a:endParaRPr lang="sl-SI" sz="1800" dirty="0">
              <a:solidFill>
                <a:schemeClr val="accent6"/>
              </a:solidFill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I" sz="1800" dirty="0">
                <a:solidFill>
                  <a:schemeClr val="accent6"/>
                </a:solidFill>
              </a:rPr>
              <a:t>JSI coordinator</a:t>
            </a:r>
            <a:endParaRPr lang="sl-SI" sz="1800" dirty="0">
              <a:solidFill>
                <a:schemeClr val="accent6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6F731B0-2511-4204-97B8-76A199DF1A04}"/>
              </a:ext>
            </a:extLst>
          </p:cNvPr>
          <p:cNvSpPr txBox="1"/>
          <p:nvPr/>
        </p:nvSpPr>
        <p:spPr>
          <a:xfrm>
            <a:off x="790687" y="6102000"/>
            <a:ext cx="3716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>
                <a:solidFill>
                  <a:schemeClr val="bg1">
                    <a:lumMod val="50000"/>
                  </a:schemeClr>
                </a:solidFill>
              </a:rPr>
              <a:t>Data are for 2023</a:t>
            </a: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B9244A5-7FC7-4D0E-B147-BB3F6339E662}"/>
              </a:ext>
            </a:extLst>
          </p:cNvPr>
          <p:cNvCxnSpPr>
            <a:cxnSpLocks/>
          </p:cNvCxnSpPr>
          <p:nvPr/>
        </p:nvCxnSpPr>
        <p:spPr>
          <a:xfrm flipH="1">
            <a:off x="8926317" y="3793341"/>
            <a:ext cx="807771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69484B2-B597-4369-BA73-ADB5D6E4D409}"/>
              </a:ext>
            </a:extLst>
          </p:cNvPr>
          <p:cNvCxnSpPr>
            <a:cxnSpLocks/>
          </p:cNvCxnSpPr>
          <p:nvPr/>
        </p:nvCxnSpPr>
        <p:spPr>
          <a:xfrm>
            <a:off x="8926317" y="3510052"/>
            <a:ext cx="0" cy="1002051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ontent Placeholder 6">
            <a:extLst>
              <a:ext uri="{FF2B5EF4-FFF2-40B4-BE49-F238E27FC236}">
                <a16:creationId xmlns:a16="http://schemas.microsoft.com/office/drawing/2014/main" id="{5200B8C3-7564-4E92-9EA0-932393D25332}"/>
              </a:ext>
            </a:extLst>
          </p:cNvPr>
          <p:cNvSpPr txBox="1">
            <a:spLocks/>
          </p:cNvSpPr>
          <p:nvPr/>
        </p:nvSpPr>
        <p:spPr>
          <a:xfrm>
            <a:off x="1691704" y="5455059"/>
            <a:ext cx="653472" cy="3038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sz="1800" b="0" i="0" u="none" strike="noStrike" dirty="0">
                <a:solidFill>
                  <a:schemeClr val="accent6"/>
                </a:solidFill>
                <a:effectLst/>
              </a:rPr>
              <a:t>0,267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75" name="Content Placeholder 6">
            <a:extLst>
              <a:ext uri="{FF2B5EF4-FFF2-40B4-BE49-F238E27FC236}">
                <a16:creationId xmlns:a16="http://schemas.microsoft.com/office/drawing/2014/main" id="{F1E902FD-2DC4-4ACC-AA88-5F6E33B4FC41}"/>
              </a:ext>
            </a:extLst>
          </p:cNvPr>
          <p:cNvSpPr txBox="1">
            <a:spLocks/>
          </p:cNvSpPr>
          <p:nvPr/>
        </p:nvSpPr>
        <p:spPr>
          <a:xfrm>
            <a:off x="3640207" y="5455059"/>
            <a:ext cx="653472" cy="3038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sz="1800" b="0" i="0" u="none" strike="noStrike" dirty="0">
                <a:solidFill>
                  <a:schemeClr val="bg1"/>
                </a:solidFill>
                <a:effectLst/>
              </a:rPr>
              <a:t>7,938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6" name="Content Placeholder 6">
            <a:extLst>
              <a:ext uri="{FF2B5EF4-FFF2-40B4-BE49-F238E27FC236}">
                <a16:creationId xmlns:a16="http://schemas.microsoft.com/office/drawing/2014/main" id="{4C450E6D-251F-4F73-9496-DDD2C7CFA4EF}"/>
              </a:ext>
            </a:extLst>
          </p:cNvPr>
          <p:cNvSpPr txBox="1">
            <a:spLocks/>
          </p:cNvSpPr>
          <p:nvPr/>
        </p:nvSpPr>
        <p:spPr>
          <a:xfrm>
            <a:off x="4390264" y="5455059"/>
            <a:ext cx="653472" cy="3038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sz="1800" b="0" i="0" u="none" strike="noStrike" dirty="0">
                <a:solidFill>
                  <a:schemeClr val="accent6"/>
                </a:solidFill>
                <a:effectLst/>
              </a:rPr>
              <a:t>0,396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77" name="Content Placeholder 6">
            <a:extLst>
              <a:ext uri="{FF2B5EF4-FFF2-40B4-BE49-F238E27FC236}">
                <a16:creationId xmlns:a16="http://schemas.microsoft.com/office/drawing/2014/main" id="{F8A986CE-9504-4348-804D-3926B3FED793}"/>
              </a:ext>
            </a:extLst>
          </p:cNvPr>
          <p:cNvSpPr txBox="1">
            <a:spLocks/>
          </p:cNvSpPr>
          <p:nvPr/>
        </p:nvSpPr>
        <p:spPr>
          <a:xfrm>
            <a:off x="6337413" y="5455059"/>
            <a:ext cx="653472" cy="3038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sz="1800" b="0" i="0" u="none" strike="noStrike" dirty="0">
                <a:solidFill>
                  <a:schemeClr val="bg1"/>
                </a:solidFill>
                <a:effectLst/>
              </a:rPr>
              <a:t>6,494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8" name="Content Placeholder 6">
            <a:extLst>
              <a:ext uri="{FF2B5EF4-FFF2-40B4-BE49-F238E27FC236}">
                <a16:creationId xmlns:a16="http://schemas.microsoft.com/office/drawing/2014/main" id="{BEB0E5FF-43D4-4766-B71B-9687D696AABB}"/>
              </a:ext>
            </a:extLst>
          </p:cNvPr>
          <p:cNvSpPr txBox="1">
            <a:spLocks/>
          </p:cNvSpPr>
          <p:nvPr/>
        </p:nvSpPr>
        <p:spPr>
          <a:xfrm>
            <a:off x="7087470" y="5455059"/>
            <a:ext cx="653472" cy="3038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sz="1800" b="0" i="0" u="none" strike="noStrike" dirty="0">
                <a:solidFill>
                  <a:schemeClr val="accent6"/>
                </a:solidFill>
                <a:effectLst/>
              </a:rPr>
              <a:t>0,796</a:t>
            </a:r>
            <a:endParaRPr lang="en-GB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716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7DDA256-3A50-4A30-9FC8-D41DCCE55574}"/>
              </a:ext>
            </a:extLst>
          </p:cNvPr>
          <p:cNvSpPr/>
          <p:nvPr/>
        </p:nvSpPr>
        <p:spPr>
          <a:xfrm>
            <a:off x="9145746" y="877403"/>
            <a:ext cx="3676636" cy="192578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4887644-DEC7-4224-BE6F-FEC39FDDEAAE}"/>
              </a:ext>
            </a:extLst>
          </p:cNvPr>
          <p:cNvSpPr/>
          <p:nvPr/>
        </p:nvSpPr>
        <p:spPr>
          <a:xfrm>
            <a:off x="6338455" y="877403"/>
            <a:ext cx="2686041" cy="192578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51130F0-E7D8-4753-AD77-74B26A673C9F}"/>
              </a:ext>
            </a:extLst>
          </p:cNvPr>
          <p:cNvSpPr txBox="1">
            <a:spLocks/>
          </p:cNvSpPr>
          <p:nvPr/>
        </p:nvSpPr>
        <p:spPr>
          <a:xfrm>
            <a:off x="838199" y="1124159"/>
            <a:ext cx="10338996" cy="44152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dirty="0"/>
              <a:t>Education</a:t>
            </a:r>
            <a:endParaRPr lang="sl-SI" dirty="0"/>
          </a:p>
        </p:txBody>
      </p:sp>
      <p:sp>
        <p:nvSpPr>
          <p:cNvPr id="37" name="Content Placeholder 6">
            <a:extLst>
              <a:ext uri="{FF2B5EF4-FFF2-40B4-BE49-F238E27FC236}">
                <a16:creationId xmlns:a16="http://schemas.microsoft.com/office/drawing/2014/main" id="{A9957765-522B-4803-809D-C9A81FF8D15E}"/>
              </a:ext>
            </a:extLst>
          </p:cNvPr>
          <p:cNvSpPr txBox="1">
            <a:spLocks/>
          </p:cNvSpPr>
          <p:nvPr/>
        </p:nvSpPr>
        <p:spPr>
          <a:xfrm>
            <a:off x="1219992" y="5662103"/>
            <a:ext cx="844475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dirty="0">
                <a:solidFill>
                  <a:schemeClr val="bg1"/>
                </a:solidFill>
              </a:rPr>
              <a:t>161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9" name="Content Placeholder 6">
            <a:extLst>
              <a:ext uri="{FF2B5EF4-FFF2-40B4-BE49-F238E27FC236}">
                <a16:creationId xmlns:a16="http://schemas.microsoft.com/office/drawing/2014/main" id="{5A74B9C4-D8F6-41F2-B3DF-6960693914DE}"/>
              </a:ext>
            </a:extLst>
          </p:cNvPr>
          <p:cNvSpPr txBox="1">
            <a:spLocks/>
          </p:cNvSpPr>
          <p:nvPr/>
        </p:nvSpPr>
        <p:spPr>
          <a:xfrm>
            <a:off x="4846315" y="5662103"/>
            <a:ext cx="844475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dirty="0">
                <a:solidFill>
                  <a:schemeClr val="bg1"/>
                </a:solidFill>
              </a:rPr>
              <a:t>251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37D5D50-FDA8-4A32-B8E1-961CCA787526}"/>
              </a:ext>
            </a:extLst>
          </p:cNvPr>
          <p:cNvCxnSpPr>
            <a:cxnSpLocks/>
          </p:cNvCxnSpPr>
          <p:nvPr/>
        </p:nvCxnSpPr>
        <p:spPr>
          <a:xfrm>
            <a:off x="838199" y="6009500"/>
            <a:ext cx="1047033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6D6512E2-EDA5-49CB-93A4-2406D3EB9776}"/>
              </a:ext>
            </a:extLst>
          </p:cNvPr>
          <p:cNvSpPr/>
          <p:nvPr/>
        </p:nvSpPr>
        <p:spPr>
          <a:xfrm>
            <a:off x="6459056" y="1086370"/>
            <a:ext cx="2064461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Total</a:t>
            </a:r>
            <a:endParaRPr lang="sl-SI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4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244</a:t>
            </a:r>
          </a:p>
          <a:p>
            <a:r>
              <a:rPr lang="sl-SI" sz="1800" dirty="0" err="1">
                <a:solidFill>
                  <a:schemeClr val="bg1"/>
                </a:solidFill>
              </a:rPr>
              <a:t>faculty</a:t>
            </a:r>
            <a:r>
              <a:rPr lang="sl-SI" sz="1800" dirty="0">
                <a:solidFill>
                  <a:schemeClr val="bg1"/>
                </a:solidFill>
              </a:rPr>
              <a:t> </a:t>
            </a:r>
            <a:r>
              <a:rPr lang="sl-SI" sz="1800" dirty="0" err="1">
                <a:solidFill>
                  <a:schemeClr val="bg1"/>
                </a:solidFill>
              </a:rPr>
              <a:t>members</a:t>
            </a:r>
            <a:r>
              <a:rPr lang="sl-SI" sz="1800" dirty="0">
                <a:solidFill>
                  <a:schemeClr val="bg1"/>
                </a:solidFill>
              </a:rPr>
              <a:t> </a:t>
            </a:r>
            <a:r>
              <a:rPr lang="sl-SI" sz="1800" dirty="0" err="1">
                <a:solidFill>
                  <a:schemeClr val="bg1"/>
                </a:solidFill>
              </a:rPr>
              <a:t>lecturing</a:t>
            </a:r>
            <a:r>
              <a:rPr lang="sl-SI" sz="1800" dirty="0">
                <a:solidFill>
                  <a:schemeClr val="bg1"/>
                </a:solidFill>
              </a:rPr>
              <a:t> at -&gt;</a:t>
            </a:r>
            <a:endParaRPr lang="sl-SI" sz="18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98F041-6EE0-4969-B085-DD60B38079BD}"/>
              </a:ext>
            </a:extLst>
          </p:cNvPr>
          <p:cNvSpPr/>
          <p:nvPr/>
        </p:nvSpPr>
        <p:spPr>
          <a:xfrm>
            <a:off x="853453" y="3922488"/>
            <a:ext cx="27891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55</a:t>
            </a:r>
            <a:endParaRPr lang="sl-SI" sz="4400" b="1" dirty="0">
              <a:solidFill>
                <a:schemeClr val="accent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08599B-A747-468F-B0E0-915E2F7112D2}"/>
              </a:ext>
            </a:extLst>
          </p:cNvPr>
          <p:cNvSpPr/>
          <p:nvPr/>
        </p:nvSpPr>
        <p:spPr>
          <a:xfrm>
            <a:off x="838199" y="4639893"/>
            <a:ext cx="1849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err="1">
                <a:ea typeface="Tahoma" panose="020B0604030504040204" pitchFamily="34" charset="0"/>
                <a:cs typeface="Tahoma" panose="020B0604030504040204" pitchFamily="34" charset="0"/>
              </a:rPr>
              <a:t>supplementary</a:t>
            </a:r>
            <a:r>
              <a:rPr lang="sl-SI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>
                <a:ea typeface="Tahoma" panose="020B0604030504040204" pitchFamily="34" charset="0"/>
                <a:cs typeface="Tahoma" panose="020B0604030504040204" pitchFamily="34" charset="0"/>
              </a:rPr>
              <a:t>staff</a:t>
            </a:r>
            <a:endParaRPr lang="sl-SI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62256F-F7E3-4420-8265-B0BFD7A9CC33}"/>
              </a:ext>
            </a:extLst>
          </p:cNvPr>
          <p:cNvSpPr/>
          <p:nvPr/>
        </p:nvSpPr>
        <p:spPr>
          <a:xfrm>
            <a:off x="2999547" y="3922488"/>
            <a:ext cx="27891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189</a:t>
            </a:r>
            <a:endParaRPr lang="sl-SI" sz="4400" b="1" dirty="0">
              <a:solidFill>
                <a:schemeClr val="accent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B7623F-EB59-4E11-8E91-B1B22225F4C7}"/>
              </a:ext>
            </a:extLst>
          </p:cNvPr>
          <p:cNvSpPr/>
          <p:nvPr/>
        </p:nvSpPr>
        <p:spPr>
          <a:xfrm>
            <a:off x="2999546" y="4639892"/>
            <a:ext cx="26766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regular staff working with higher</a:t>
            </a:r>
            <a:r>
              <a:rPr lang="en-SI" dirty="0"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education institutions</a:t>
            </a:r>
            <a:endParaRPr lang="sl-SI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430089-6656-48B8-8B97-1CCEE8A2EAC4}"/>
              </a:ext>
            </a:extLst>
          </p:cNvPr>
          <p:cNvSpPr/>
          <p:nvPr/>
        </p:nvSpPr>
        <p:spPr>
          <a:xfrm>
            <a:off x="6235363" y="3922488"/>
            <a:ext cx="27891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400" b="1" dirty="0">
                <a:solidFill>
                  <a:schemeClr val="accent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56750B-13C0-43BE-BC01-78154408EF44}"/>
              </a:ext>
            </a:extLst>
          </p:cNvPr>
          <p:cNvSpPr/>
          <p:nvPr/>
        </p:nvSpPr>
        <p:spPr>
          <a:xfrm>
            <a:off x="6249717" y="4639893"/>
            <a:ext cx="23648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number of </a:t>
            </a:r>
            <a:r>
              <a:rPr lang="en-SI" dirty="0">
                <a:ea typeface="Tahoma" panose="020B0604030504040204" pitchFamily="34" charset="0"/>
                <a:cs typeface="Tahoma" panose="020B0604030504040204" pitchFamily="34" charset="0"/>
              </a:rPr>
              <a:t>Slovenian</a:t>
            </a: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 higher</a:t>
            </a:r>
            <a:r>
              <a:rPr lang="en-SI" dirty="0"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education institutions </a:t>
            </a:r>
            <a:r>
              <a:rPr lang="en-SI" dirty="0">
                <a:ea typeface="Tahoma" panose="020B0604030504040204" pitchFamily="34" charset="0"/>
                <a:cs typeface="Tahoma" panose="020B0604030504040204" pitchFamily="34" charset="0"/>
              </a:rPr>
              <a:t>involved</a:t>
            </a:r>
            <a:endParaRPr lang="sl-SI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551C0F-EFBB-4147-85CF-7AAA8D1D4656}"/>
              </a:ext>
            </a:extLst>
          </p:cNvPr>
          <p:cNvSpPr txBox="1"/>
          <p:nvPr/>
        </p:nvSpPr>
        <p:spPr>
          <a:xfrm>
            <a:off x="790687" y="6102000"/>
            <a:ext cx="3716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>
                <a:solidFill>
                  <a:schemeClr val="bg1">
                    <a:lumMod val="50000"/>
                  </a:schemeClr>
                </a:solidFill>
              </a:rPr>
              <a:t>Data are for 2022</a:t>
            </a: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6DCB83-1391-4776-8757-3476AC7F4FB3}"/>
              </a:ext>
            </a:extLst>
          </p:cNvPr>
          <p:cNvSpPr txBox="1"/>
          <p:nvPr/>
        </p:nvSpPr>
        <p:spPr>
          <a:xfrm>
            <a:off x="838200" y="1565687"/>
            <a:ext cx="485259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Number of all staff </a:t>
            </a:r>
            <a:r>
              <a:rPr lang="en-SI" dirty="0"/>
              <a:t>teaching</a:t>
            </a:r>
            <a:r>
              <a:rPr lang="en-US" dirty="0"/>
              <a:t> at different higher</a:t>
            </a:r>
            <a:r>
              <a:rPr lang="en-SI" dirty="0"/>
              <a:t>-</a:t>
            </a:r>
            <a:r>
              <a:rPr lang="en-US" dirty="0"/>
              <a:t>education institutions.</a:t>
            </a:r>
            <a:endParaRPr lang="sl-SI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5DCC1C8-C78A-4C19-8152-64929E2F2685}"/>
              </a:ext>
            </a:extLst>
          </p:cNvPr>
          <p:cNvSpPr/>
          <p:nvPr/>
        </p:nvSpPr>
        <p:spPr>
          <a:xfrm>
            <a:off x="9010291" y="3922488"/>
            <a:ext cx="27891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400" b="1" dirty="0">
                <a:solidFill>
                  <a:schemeClr val="accent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1D0490-482C-4F3B-A786-AA1EBCF5340B}"/>
              </a:ext>
            </a:extLst>
          </p:cNvPr>
          <p:cNvSpPr/>
          <p:nvPr/>
        </p:nvSpPr>
        <p:spPr>
          <a:xfrm>
            <a:off x="9010290" y="4639893"/>
            <a:ext cx="23648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number of foreign higher</a:t>
            </a:r>
            <a:r>
              <a:rPr lang="en-SI" dirty="0"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education institutions </a:t>
            </a:r>
            <a:r>
              <a:rPr lang="en-SI" dirty="0">
                <a:ea typeface="Tahoma" panose="020B0604030504040204" pitchFamily="34" charset="0"/>
                <a:cs typeface="Tahoma" panose="020B0604030504040204" pitchFamily="34" charset="0"/>
              </a:rPr>
              <a:t>involved</a:t>
            </a:r>
            <a:endParaRPr lang="sl-SI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D9DAF4-E4CB-48B7-8C40-DBF2F74B1524}"/>
              </a:ext>
            </a:extLst>
          </p:cNvPr>
          <p:cNvSpPr txBox="1"/>
          <p:nvPr/>
        </p:nvSpPr>
        <p:spPr>
          <a:xfrm>
            <a:off x="9350633" y="1086370"/>
            <a:ext cx="2448791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Total</a:t>
            </a:r>
            <a:r>
              <a:rPr lang="sl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sl-SI" sz="4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49 </a:t>
            </a:r>
          </a:p>
          <a:p>
            <a:r>
              <a:rPr lang="en-US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igher-education institutions</a:t>
            </a:r>
            <a:endParaRPr lang="sl-SI" dirty="0">
              <a:solidFill>
                <a:srgbClr val="32C0C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EF2A285-C0ED-4C59-AF04-84FC05E6AF5B}"/>
              </a:ext>
            </a:extLst>
          </p:cNvPr>
          <p:cNvSpPr/>
          <p:nvPr/>
        </p:nvSpPr>
        <p:spPr>
          <a:xfrm>
            <a:off x="868103" y="3240175"/>
            <a:ext cx="647222" cy="6472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74CFA61-7CDA-47F6-95C0-2D93FFF7220A}"/>
              </a:ext>
            </a:extLst>
          </p:cNvPr>
          <p:cNvSpPr/>
          <p:nvPr/>
        </p:nvSpPr>
        <p:spPr>
          <a:xfrm>
            <a:off x="3092110" y="3240175"/>
            <a:ext cx="647222" cy="6472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823587C-006D-48C0-AA8F-B22E668D72FB}"/>
              </a:ext>
            </a:extLst>
          </p:cNvPr>
          <p:cNvSpPr/>
          <p:nvPr/>
        </p:nvSpPr>
        <p:spPr>
          <a:xfrm>
            <a:off x="6321224" y="3240175"/>
            <a:ext cx="647222" cy="647222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4DC44F5-8198-4CF0-8C7E-AA159C40E982}"/>
              </a:ext>
            </a:extLst>
          </p:cNvPr>
          <p:cNvSpPr/>
          <p:nvPr/>
        </p:nvSpPr>
        <p:spPr>
          <a:xfrm>
            <a:off x="9145746" y="3240175"/>
            <a:ext cx="647222" cy="647222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5D96EFA-5559-4775-B07D-FC16E4204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94465" y="3349578"/>
            <a:ext cx="448121" cy="555614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EAF62CA4-CE69-48D4-B46D-775C8E48A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7653" y="3360785"/>
            <a:ext cx="448121" cy="555614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1860DF2E-B444-4922-BC9D-FE2E4C15FB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14993" y="3340145"/>
            <a:ext cx="493783" cy="380259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7205988B-4350-4DC1-BDA8-1838220324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97943" y="3358411"/>
            <a:ext cx="493783" cy="38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91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9269B659-2EB9-4965-9649-0941B566C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5548" y="2646283"/>
            <a:ext cx="7333468" cy="335041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BAADB2D-5D53-4188-BF8E-864BE7B89C07}"/>
              </a:ext>
            </a:extLst>
          </p:cNvPr>
          <p:cNvSpPr/>
          <p:nvPr/>
        </p:nvSpPr>
        <p:spPr>
          <a:xfrm>
            <a:off x="8926317" y="1261628"/>
            <a:ext cx="3333078" cy="18126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51130F0-E7D8-4753-AD77-74B26A673C9F}"/>
              </a:ext>
            </a:extLst>
          </p:cNvPr>
          <p:cNvSpPr txBox="1">
            <a:spLocks/>
          </p:cNvSpPr>
          <p:nvPr/>
        </p:nvSpPr>
        <p:spPr>
          <a:xfrm>
            <a:off x="838199" y="1124159"/>
            <a:ext cx="10338996" cy="44152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dirty="0"/>
              <a:t>Young</a:t>
            </a:r>
            <a:r>
              <a:rPr lang="sl-SI" dirty="0"/>
              <a:t> researchers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37D5D50-FDA8-4A32-B8E1-961CCA787526}"/>
              </a:ext>
            </a:extLst>
          </p:cNvPr>
          <p:cNvCxnSpPr>
            <a:cxnSpLocks/>
          </p:cNvCxnSpPr>
          <p:nvPr/>
        </p:nvCxnSpPr>
        <p:spPr>
          <a:xfrm>
            <a:off x="838199" y="6009500"/>
            <a:ext cx="1047033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D551C0F-EFBB-4147-85CF-7AAA8D1D4656}"/>
              </a:ext>
            </a:extLst>
          </p:cNvPr>
          <p:cNvSpPr txBox="1"/>
          <p:nvPr/>
        </p:nvSpPr>
        <p:spPr>
          <a:xfrm>
            <a:off x="790688" y="6101999"/>
            <a:ext cx="1162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100" baseline="0" dirty="0">
                <a:solidFill>
                  <a:schemeClr val="bg1">
                    <a:lumMod val="50000"/>
                  </a:schemeClr>
                </a:solidFill>
              </a:rPr>
              <a:t>2000</a:t>
            </a: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6DCB83-1391-4776-8757-3476AC7F4FB3}"/>
              </a:ext>
            </a:extLst>
          </p:cNvPr>
          <p:cNvSpPr txBox="1"/>
          <p:nvPr/>
        </p:nvSpPr>
        <p:spPr>
          <a:xfrm>
            <a:off x="838199" y="1565687"/>
            <a:ext cx="687878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Number of young researchers </a:t>
            </a:r>
            <a:r>
              <a:rPr lang="en-SI" dirty="0"/>
              <a:t>covered</a:t>
            </a:r>
            <a:r>
              <a:rPr lang="en-US" dirty="0"/>
              <a:t> </a:t>
            </a:r>
            <a:r>
              <a:rPr lang="en-SI" dirty="0"/>
              <a:t>by</a:t>
            </a:r>
            <a:r>
              <a:rPr lang="en-US" dirty="0"/>
              <a:t> ARRS funding in the period 2000–2023 by year</a:t>
            </a:r>
            <a:endParaRPr lang="sl-SI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F2CB62A-297F-493B-9E92-0CB3474DFCFF}"/>
              </a:ext>
            </a:extLst>
          </p:cNvPr>
          <p:cNvSpPr/>
          <p:nvPr/>
        </p:nvSpPr>
        <p:spPr>
          <a:xfrm>
            <a:off x="9072960" y="1398519"/>
            <a:ext cx="278913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Total</a:t>
            </a:r>
            <a:endParaRPr lang="sl-SI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4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799</a:t>
            </a:r>
          </a:p>
          <a:p>
            <a:r>
              <a:rPr lang="en-US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en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oung researchers</a:t>
            </a:r>
            <a:endParaRPr lang="sl-SI" dirty="0">
              <a:solidFill>
                <a:srgbClr val="32C0C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C5F8207-2579-42F1-802C-AED7EBD3399B}"/>
              </a:ext>
            </a:extLst>
          </p:cNvPr>
          <p:cNvSpPr txBox="1"/>
          <p:nvPr/>
        </p:nvSpPr>
        <p:spPr>
          <a:xfrm>
            <a:off x="699661" y="2428185"/>
            <a:ext cx="422565" cy="3718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sl-SI" sz="1100" baseline="0" dirty="0">
                <a:solidFill>
                  <a:schemeClr val="bg1">
                    <a:lumMod val="50000"/>
                  </a:schemeClr>
                </a:solidFill>
              </a:rPr>
              <a:t>50</a:t>
            </a:r>
          </a:p>
          <a:p>
            <a:pPr algn="r">
              <a:lnSpc>
                <a:spcPts val="2600"/>
              </a:lnSpc>
            </a:pP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ts val="2600"/>
              </a:lnSpc>
            </a:pPr>
            <a:r>
              <a:rPr lang="sl-SI" sz="1100" dirty="0">
                <a:solidFill>
                  <a:schemeClr val="bg1">
                    <a:lumMod val="50000"/>
                  </a:schemeClr>
                </a:solidFill>
              </a:rPr>
              <a:t>40</a:t>
            </a:r>
          </a:p>
          <a:p>
            <a:pPr algn="r">
              <a:lnSpc>
                <a:spcPts val="2600"/>
              </a:lnSpc>
            </a:pP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ts val="2600"/>
              </a:lnSpc>
            </a:pPr>
            <a:r>
              <a:rPr lang="sl-SI" sz="1100" dirty="0">
                <a:solidFill>
                  <a:schemeClr val="bg1">
                    <a:lumMod val="50000"/>
                  </a:schemeClr>
                </a:solidFill>
              </a:rPr>
              <a:t>30</a:t>
            </a:r>
          </a:p>
          <a:p>
            <a:pPr algn="r">
              <a:lnSpc>
                <a:spcPts val="2600"/>
              </a:lnSpc>
            </a:pP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ts val="2600"/>
              </a:lnSpc>
            </a:pPr>
            <a:r>
              <a:rPr lang="sl-SI" sz="1100" dirty="0">
                <a:solidFill>
                  <a:schemeClr val="bg1">
                    <a:lumMod val="50000"/>
                  </a:schemeClr>
                </a:solidFill>
              </a:rPr>
              <a:t>20</a:t>
            </a:r>
          </a:p>
          <a:p>
            <a:pPr algn="r">
              <a:lnSpc>
                <a:spcPts val="2600"/>
              </a:lnSpc>
            </a:pP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ts val="2600"/>
              </a:lnSpc>
            </a:pPr>
            <a:r>
              <a:rPr lang="sl-SI" sz="1100" dirty="0">
                <a:solidFill>
                  <a:schemeClr val="bg1">
                    <a:lumMod val="50000"/>
                  </a:schemeClr>
                </a:solidFill>
              </a:rPr>
              <a:t>10</a:t>
            </a:r>
          </a:p>
          <a:p>
            <a:pPr algn="r">
              <a:lnSpc>
                <a:spcPts val="2600"/>
              </a:lnSpc>
            </a:pP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ts val="2600"/>
              </a:lnSpc>
            </a:pP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1941E0-6378-4562-B557-E12A5ECDC851}"/>
              </a:ext>
            </a:extLst>
          </p:cNvPr>
          <p:cNvSpPr txBox="1"/>
          <p:nvPr/>
        </p:nvSpPr>
        <p:spPr>
          <a:xfrm>
            <a:off x="2307702" y="6101999"/>
            <a:ext cx="1162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100" baseline="0" dirty="0">
                <a:solidFill>
                  <a:schemeClr val="bg1">
                    <a:lumMod val="50000"/>
                  </a:schemeClr>
                </a:solidFill>
              </a:rPr>
              <a:t>2005</a:t>
            </a: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A02560-8969-4BDF-B8A9-407692D194E1}"/>
              </a:ext>
            </a:extLst>
          </p:cNvPr>
          <p:cNvSpPr txBox="1"/>
          <p:nvPr/>
        </p:nvSpPr>
        <p:spPr>
          <a:xfrm>
            <a:off x="3824716" y="6101999"/>
            <a:ext cx="1162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100" baseline="0" dirty="0">
                <a:solidFill>
                  <a:schemeClr val="bg1">
                    <a:lumMod val="50000"/>
                  </a:schemeClr>
                </a:solidFill>
              </a:rPr>
              <a:t>2010</a:t>
            </a: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CF5CD24-0592-43E0-88FA-85C31D4B1F7F}"/>
              </a:ext>
            </a:extLst>
          </p:cNvPr>
          <p:cNvSpPr txBox="1"/>
          <p:nvPr/>
        </p:nvSpPr>
        <p:spPr>
          <a:xfrm>
            <a:off x="5341730" y="6101999"/>
            <a:ext cx="1162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100" baseline="0" dirty="0">
                <a:solidFill>
                  <a:schemeClr val="bg1">
                    <a:lumMod val="50000"/>
                  </a:schemeClr>
                </a:solidFill>
              </a:rPr>
              <a:t>2015</a:t>
            </a: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36CCCBD-3B2E-4B73-AEEB-AE5243C3AD90}"/>
              </a:ext>
            </a:extLst>
          </p:cNvPr>
          <p:cNvSpPr txBox="1"/>
          <p:nvPr/>
        </p:nvSpPr>
        <p:spPr>
          <a:xfrm>
            <a:off x="6858744" y="6101999"/>
            <a:ext cx="1162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100" baseline="0" dirty="0">
                <a:solidFill>
                  <a:schemeClr val="bg1">
                    <a:lumMod val="50000"/>
                  </a:schemeClr>
                </a:solidFill>
              </a:rPr>
              <a:t>2020</a:t>
            </a: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754C64-A4BD-46AB-8FA6-6836D6F9476E}"/>
              </a:ext>
            </a:extLst>
          </p:cNvPr>
          <p:cNvSpPr txBox="1"/>
          <p:nvPr/>
        </p:nvSpPr>
        <p:spPr>
          <a:xfrm>
            <a:off x="790687" y="6458886"/>
            <a:ext cx="3716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Data are for the period 2000–2023</a:t>
            </a: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451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51130F0-E7D8-4753-AD77-74B26A673C9F}"/>
              </a:ext>
            </a:extLst>
          </p:cNvPr>
          <p:cNvSpPr txBox="1">
            <a:spLocks/>
          </p:cNvSpPr>
          <p:nvPr/>
        </p:nvSpPr>
        <p:spPr>
          <a:xfrm>
            <a:off x="838199" y="1124159"/>
            <a:ext cx="10338996" cy="44152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Doctoral theses</a:t>
            </a:r>
            <a:endParaRPr lang="sl-SI" dirty="0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37D5D50-FDA8-4A32-B8E1-961CCA787526}"/>
              </a:ext>
            </a:extLst>
          </p:cNvPr>
          <p:cNvCxnSpPr>
            <a:cxnSpLocks/>
          </p:cNvCxnSpPr>
          <p:nvPr/>
        </p:nvCxnSpPr>
        <p:spPr>
          <a:xfrm>
            <a:off x="838199" y="6009500"/>
            <a:ext cx="1047033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D551C0F-EFBB-4147-85CF-7AAA8D1D4656}"/>
              </a:ext>
            </a:extLst>
          </p:cNvPr>
          <p:cNvSpPr txBox="1"/>
          <p:nvPr/>
        </p:nvSpPr>
        <p:spPr>
          <a:xfrm>
            <a:off x="790688" y="6101999"/>
            <a:ext cx="1162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100" baseline="0" dirty="0">
                <a:solidFill>
                  <a:schemeClr val="bg1">
                    <a:lumMod val="50000"/>
                  </a:schemeClr>
                </a:solidFill>
              </a:rPr>
              <a:t>2000</a:t>
            </a: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6DCB83-1391-4776-8757-3476AC7F4FB3}"/>
              </a:ext>
            </a:extLst>
          </p:cNvPr>
          <p:cNvSpPr txBox="1"/>
          <p:nvPr/>
        </p:nvSpPr>
        <p:spPr>
          <a:xfrm>
            <a:off x="838198" y="1565687"/>
            <a:ext cx="754986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Number of doctorates w</a:t>
            </a:r>
            <a:r>
              <a:rPr lang="en-SI" dirty="0" err="1"/>
              <a:t>ith</a:t>
            </a:r>
            <a:r>
              <a:rPr lang="en-US" dirty="0"/>
              <a:t> mentors from </a:t>
            </a:r>
            <a:r>
              <a:rPr lang="en-SI" dirty="0"/>
              <a:t>the </a:t>
            </a:r>
            <a:r>
              <a:rPr lang="en-US" dirty="0"/>
              <a:t>JSI</a:t>
            </a:r>
            <a:endParaRPr lang="sl-SI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1941E0-6378-4562-B557-E12A5ECDC851}"/>
              </a:ext>
            </a:extLst>
          </p:cNvPr>
          <p:cNvSpPr txBox="1"/>
          <p:nvPr/>
        </p:nvSpPr>
        <p:spPr>
          <a:xfrm>
            <a:off x="2307702" y="6101999"/>
            <a:ext cx="1162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100" baseline="0" dirty="0">
                <a:solidFill>
                  <a:schemeClr val="bg1">
                    <a:lumMod val="50000"/>
                  </a:schemeClr>
                </a:solidFill>
              </a:rPr>
              <a:t>2005</a:t>
            </a: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A02560-8969-4BDF-B8A9-407692D194E1}"/>
              </a:ext>
            </a:extLst>
          </p:cNvPr>
          <p:cNvSpPr txBox="1"/>
          <p:nvPr/>
        </p:nvSpPr>
        <p:spPr>
          <a:xfrm>
            <a:off x="3824716" y="6101999"/>
            <a:ext cx="1162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100" baseline="0" dirty="0">
                <a:solidFill>
                  <a:schemeClr val="bg1">
                    <a:lumMod val="50000"/>
                  </a:schemeClr>
                </a:solidFill>
              </a:rPr>
              <a:t>2010</a:t>
            </a: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CF5CD24-0592-43E0-88FA-85C31D4B1F7F}"/>
              </a:ext>
            </a:extLst>
          </p:cNvPr>
          <p:cNvSpPr txBox="1"/>
          <p:nvPr/>
        </p:nvSpPr>
        <p:spPr>
          <a:xfrm>
            <a:off x="5341730" y="6101999"/>
            <a:ext cx="1162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100" baseline="0" dirty="0">
                <a:solidFill>
                  <a:schemeClr val="bg1">
                    <a:lumMod val="50000"/>
                  </a:schemeClr>
                </a:solidFill>
              </a:rPr>
              <a:t>2015</a:t>
            </a: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36CCCBD-3B2E-4B73-AEEB-AE5243C3AD90}"/>
              </a:ext>
            </a:extLst>
          </p:cNvPr>
          <p:cNvSpPr txBox="1"/>
          <p:nvPr/>
        </p:nvSpPr>
        <p:spPr>
          <a:xfrm>
            <a:off x="6858745" y="6101999"/>
            <a:ext cx="1162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100" baseline="0" dirty="0">
                <a:solidFill>
                  <a:schemeClr val="bg1">
                    <a:lumMod val="50000"/>
                  </a:schemeClr>
                </a:solidFill>
              </a:rPr>
              <a:t>2020</a:t>
            </a: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754C64-A4BD-46AB-8FA6-6836D6F9476E}"/>
              </a:ext>
            </a:extLst>
          </p:cNvPr>
          <p:cNvSpPr txBox="1"/>
          <p:nvPr/>
        </p:nvSpPr>
        <p:spPr>
          <a:xfrm>
            <a:off x="790687" y="6458886"/>
            <a:ext cx="91209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The data are for the period 2000–2022, The data are the number of doctorates in the </a:t>
            </a:r>
            <a:r>
              <a:rPr lang="en-SI" sz="1100" dirty="0">
                <a:solidFill>
                  <a:schemeClr val="bg1">
                    <a:lumMod val="50000"/>
                  </a:schemeClr>
                </a:solidFill>
              </a:rPr>
              <a:t>year with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mentors from JSI</a:t>
            </a: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CAAAE0-F21E-4BD3-A308-FB357079B011}"/>
              </a:ext>
            </a:extLst>
          </p:cNvPr>
          <p:cNvSpPr/>
          <p:nvPr/>
        </p:nvSpPr>
        <p:spPr>
          <a:xfrm>
            <a:off x="8926317" y="1261628"/>
            <a:ext cx="3333078" cy="15514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D0CB73-F4AA-4A55-8F88-0540BE11956F}"/>
              </a:ext>
            </a:extLst>
          </p:cNvPr>
          <p:cNvSpPr/>
          <p:nvPr/>
        </p:nvSpPr>
        <p:spPr>
          <a:xfrm>
            <a:off x="9072960" y="1398519"/>
            <a:ext cx="278913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Total</a:t>
            </a:r>
            <a:endParaRPr lang="sl-SI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4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803</a:t>
            </a:r>
          </a:p>
          <a:p>
            <a:r>
              <a:rPr lang="sl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Do</a:t>
            </a:r>
            <a:r>
              <a:rPr lang="en-SI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ctoral</a:t>
            </a:r>
            <a:r>
              <a:rPr lang="en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theses</a:t>
            </a:r>
            <a:endParaRPr lang="sl-SI" dirty="0">
              <a:solidFill>
                <a:srgbClr val="32C0C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7C6014-7951-4EDB-B1E6-DDB23800258E}"/>
              </a:ext>
            </a:extLst>
          </p:cNvPr>
          <p:cNvSpPr txBox="1"/>
          <p:nvPr/>
        </p:nvSpPr>
        <p:spPr>
          <a:xfrm>
            <a:off x="699661" y="2428185"/>
            <a:ext cx="422565" cy="3718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sl-SI" sz="1100" baseline="0" dirty="0">
                <a:solidFill>
                  <a:schemeClr val="bg1">
                    <a:lumMod val="50000"/>
                  </a:schemeClr>
                </a:solidFill>
              </a:rPr>
              <a:t>50</a:t>
            </a:r>
          </a:p>
          <a:p>
            <a:pPr algn="r">
              <a:lnSpc>
                <a:spcPts val="2600"/>
              </a:lnSpc>
            </a:pP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ts val="2600"/>
              </a:lnSpc>
            </a:pPr>
            <a:r>
              <a:rPr lang="sl-SI" sz="1100" dirty="0">
                <a:solidFill>
                  <a:schemeClr val="bg1">
                    <a:lumMod val="50000"/>
                  </a:schemeClr>
                </a:solidFill>
              </a:rPr>
              <a:t>40</a:t>
            </a:r>
          </a:p>
          <a:p>
            <a:pPr algn="r">
              <a:lnSpc>
                <a:spcPts val="2600"/>
              </a:lnSpc>
            </a:pP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ts val="2600"/>
              </a:lnSpc>
            </a:pPr>
            <a:r>
              <a:rPr lang="sl-SI" sz="1100" dirty="0">
                <a:solidFill>
                  <a:schemeClr val="bg1">
                    <a:lumMod val="50000"/>
                  </a:schemeClr>
                </a:solidFill>
              </a:rPr>
              <a:t>30</a:t>
            </a:r>
          </a:p>
          <a:p>
            <a:pPr algn="r">
              <a:lnSpc>
                <a:spcPts val="2600"/>
              </a:lnSpc>
            </a:pP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ts val="2600"/>
              </a:lnSpc>
            </a:pPr>
            <a:r>
              <a:rPr lang="sl-SI" sz="1100" dirty="0">
                <a:solidFill>
                  <a:schemeClr val="bg1">
                    <a:lumMod val="50000"/>
                  </a:schemeClr>
                </a:solidFill>
              </a:rPr>
              <a:t>20</a:t>
            </a:r>
          </a:p>
          <a:p>
            <a:pPr algn="r">
              <a:lnSpc>
                <a:spcPts val="2600"/>
              </a:lnSpc>
            </a:pP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ts val="2600"/>
              </a:lnSpc>
            </a:pPr>
            <a:r>
              <a:rPr lang="sl-SI" sz="1100" dirty="0">
                <a:solidFill>
                  <a:schemeClr val="bg1">
                    <a:lumMod val="50000"/>
                  </a:schemeClr>
                </a:solidFill>
              </a:rPr>
              <a:t>10</a:t>
            </a:r>
          </a:p>
          <a:p>
            <a:pPr algn="r">
              <a:lnSpc>
                <a:spcPts val="2600"/>
              </a:lnSpc>
            </a:pP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ts val="2600"/>
              </a:lnSpc>
            </a:pP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CAC2867-0707-417F-9A36-9C394E14EEBD}"/>
              </a:ext>
            </a:extLst>
          </p:cNvPr>
          <p:cNvCxnSpPr>
            <a:cxnSpLocks/>
          </p:cNvCxnSpPr>
          <p:nvPr/>
        </p:nvCxnSpPr>
        <p:spPr>
          <a:xfrm>
            <a:off x="1211032" y="2660403"/>
            <a:ext cx="7302500" cy="0"/>
          </a:xfrm>
          <a:prstGeom prst="line">
            <a:avLst/>
          </a:prstGeom>
          <a:ln w="3175"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48A3CE6-5C44-43E3-A736-5D4697611720}"/>
              </a:ext>
            </a:extLst>
          </p:cNvPr>
          <p:cNvCxnSpPr>
            <a:cxnSpLocks/>
          </p:cNvCxnSpPr>
          <p:nvPr/>
        </p:nvCxnSpPr>
        <p:spPr>
          <a:xfrm>
            <a:off x="1211032" y="2992545"/>
            <a:ext cx="7302500" cy="0"/>
          </a:xfrm>
          <a:prstGeom prst="line">
            <a:avLst/>
          </a:prstGeom>
          <a:ln w="3175"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B27215E-5C46-472F-A9D3-89AB57EA5296}"/>
              </a:ext>
            </a:extLst>
          </p:cNvPr>
          <p:cNvCxnSpPr>
            <a:cxnSpLocks/>
          </p:cNvCxnSpPr>
          <p:nvPr/>
        </p:nvCxnSpPr>
        <p:spPr>
          <a:xfrm>
            <a:off x="1211032" y="3324687"/>
            <a:ext cx="7302500" cy="0"/>
          </a:xfrm>
          <a:prstGeom prst="line">
            <a:avLst/>
          </a:prstGeom>
          <a:ln w="3175"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26539EA-10B3-40B2-95DB-6084F063FD83}"/>
              </a:ext>
            </a:extLst>
          </p:cNvPr>
          <p:cNvCxnSpPr>
            <a:cxnSpLocks/>
          </p:cNvCxnSpPr>
          <p:nvPr/>
        </p:nvCxnSpPr>
        <p:spPr>
          <a:xfrm>
            <a:off x="1211032" y="3656829"/>
            <a:ext cx="7302500" cy="0"/>
          </a:xfrm>
          <a:prstGeom prst="line">
            <a:avLst/>
          </a:prstGeom>
          <a:ln w="3175"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2DAA9E0-5B8B-4365-9EC9-C32346D1B4A6}"/>
              </a:ext>
            </a:extLst>
          </p:cNvPr>
          <p:cNvCxnSpPr>
            <a:cxnSpLocks/>
          </p:cNvCxnSpPr>
          <p:nvPr/>
        </p:nvCxnSpPr>
        <p:spPr>
          <a:xfrm>
            <a:off x="1211032" y="3988971"/>
            <a:ext cx="7302500" cy="0"/>
          </a:xfrm>
          <a:prstGeom prst="line">
            <a:avLst/>
          </a:prstGeom>
          <a:ln w="3175"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3AE7450-5B81-4735-8841-0065C1569DF4}"/>
              </a:ext>
            </a:extLst>
          </p:cNvPr>
          <p:cNvCxnSpPr>
            <a:cxnSpLocks/>
          </p:cNvCxnSpPr>
          <p:nvPr/>
        </p:nvCxnSpPr>
        <p:spPr>
          <a:xfrm>
            <a:off x="1211032" y="4321113"/>
            <a:ext cx="7302500" cy="0"/>
          </a:xfrm>
          <a:prstGeom prst="line">
            <a:avLst/>
          </a:prstGeom>
          <a:ln w="3175"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5BB7290-E2B5-47B0-B60E-CAB74EB5B76E}"/>
              </a:ext>
            </a:extLst>
          </p:cNvPr>
          <p:cNvCxnSpPr>
            <a:cxnSpLocks/>
          </p:cNvCxnSpPr>
          <p:nvPr/>
        </p:nvCxnSpPr>
        <p:spPr>
          <a:xfrm>
            <a:off x="1211032" y="4653255"/>
            <a:ext cx="7302500" cy="0"/>
          </a:xfrm>
          <a:prstGeom prst="line">
            <a:avLst/>
          </a:prstGeom>
          <a:ln w="3175"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9682C3E-6807-4C3B-8EFF-0A132CEEE875}"/>
              </a:ext>
            </a:extLst>
          </p:cNvPr>
          <p:cNvCxnSpPr>
            <a:cxnSpLocks/>
          </p:cNvCxnSpPr>
          <p:nvPr/>
        </p:nvCxnSpPr>
        <p:spPr>
          <a:xfrm>
            <a:off x="1211032" y="4985397"/>
            <a:ext cx="7302500" cy="0"/>
          </a:xfrm>
          <a:prstGeom prst="line">
            <a:avLst/>
          </a:prstGeom>
          <a:ln w="3175"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A73A625-98A5-4466-B7E1-EABC5A91FA94}"/>
              </a:ext>
            </a:extLst>
          </p:cNvPr>
          <p:cNvCxnSpPr>
            <a:cxnSpLocks/>
          </p:cNvCxnSpPr>
          <p:nvPr/>
        </p:nvCxnSpPr>
        <p:spPr>
          <a:xfrm>
            <a:off x="1211032" y="5317539"/>
            <a:ext cx="7302500" cy="0"/>
          </a:xfrm>
          <a:prstGeom prst="line">
            <a:avLst/>
          </a:prstGeom>
          <a:ln w="3175"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A019091-4B75-4922-B3F8-AD48BB18B2E7}"/>
              </a:ext>
            </a:extLst>
          </p:cNvPr>
          <p:cNvCxnSpPr>
            <a:cxnSpLocks/>
          </p:cNvCxnSpPr>
          <p:nvPr/>
        </p:nvCxnSpPr>
        <p:spPr>
          <a:xfrm>
            <a:off x="1211032" y="5649681"/>
            <a:ext cx="7302500" cy="0"/>
          </a:xfrm>
          <a:prstGeom prst="line">
            <a:avLst/>
          </a:prstGeom>
          <a:ln w="3175"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A09EAEDB-C19A-4ACC-A422-C73C9F742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5104" y="2332790"/>
            <a:ext cx="6682450" cy="228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79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391E7A17-769B-463C-AFB5-08F0A2BC25D4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alphaModFix amt="13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4994" y="2122229"/>
            <a:ext cx="6910708" cy="38872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EE162A-DF57-4678-AB0A-0131D25F4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4159"/>
            <a:ext cx="3443868" cy="523600"/>
          </a:xfrm>
        </p:spPr>
        <p:txBody>
          <a:bodyPr>
            <a:normAutofit/>
          </a:bodyPr>
          <a:lstStyle/>
          <a:p>
            <a:r>
              <a:rPr lang="en-SI" dirty="0"/>
              <a:t>Mission statement</a:t>
            </a:r>
            <a:endParaRPr lang="sl-SI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8158014-2F47-4077-A42E-BAD13FBC9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9998122" cy="1132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SI" dirty="0"/>
              <a:t>The </a:t>
            </a:r>
            <a:r>
              <a:rPr lang="en-US" dirty="0"/>
              <a:t>JSI's mission is to collect, create and disseminate knowledge at the highest level of natural and technical sciences for the well-being of Slovenian society and humanity in general. With the constant development of new knowledge, </a:t>
            </a:r>
            <a:r>
              <a:rPr lang="en-SI" dirty="0"/>
              <a:t>the </a:t>
            </a:r>
            <a:r>
              <a:rPr lang="en-US" dirty="0"/>
              <a:t>JSI provides </a:t>
            </a:r>
            <a:r>
              <a:rPr lang="en-SI" dirty="0"/>
              <a:t>the best</a:t>
            </a:r>
            <a:r>
              <a:rPr lang="en-US" dirty="0"/>
              <a:t> education to personnel </a:t>
            </a:r>
            <a:r>
              <a:rPr lang="en-SI" dirty="0"/>
              <a:t>as well as the</a:t>
            </a:r>
            <a:r>
              <a:rPr lang="en-US" dirty="0"/>
              <a:t> research and development of technologies at the highest international level of excellence.</a:t>
            </a:r>
            <a:endParaRPr lang="sl-SI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A3399F2-E5CF-4F7A-BEAC-985A446A1C77}"/>
              </a:ext>
            </a:extLst>
          </p:cNvPr>
          <p:cNvSpPr txBox="1"/>
          <p:nvPr/>
        </p:nvSpPr>
        <p:spPr>
          <a:xfrm>
            <a:off x="730175" y="3357289"/>
            <a:ext cx="609689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/>
              <a:t>The mission of JSI is realized</a:t>
            </a:r>
            <a:r>
              <a:rPr lang="en-SI" sz="1500" dirty="0"/>
              <a:t> through</a:t>
            </a:r>
            <a:r>
              <a:rPr lang="en-US" sz="1500" dirty="0"/>
              <a:t>:</a:t>
            </a:r>
            <a:endParaRPr lang="sl-SI" sz="1500" b="0" i="0" dirty="0">
              <a:effectLst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93AB421-BA6A-44A9-975F-1948B9D937E7}"/>
              </a:ext>
            </a:extLst>
          </p:cNvPr>
          <p:cNvSpPr txBox="1"/>
          <p:nvPr/>
        </p:nvSpPr>
        <p:spPr>
          <a:xfrm>
            <a:off x="730175" y="3807750"/>
            <a:ext cx="53658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a professional </a:t>
            </a:r>
            <a:r>
              <a:rPr lang="en-SI" sz="1500" dirty="0"/>
              <a:t>attitude to </a:t>
            </a:r>
            <a:r>
              <a:rPr lang="en-US" sz="1500" dirty="0"/>
              <a:t>research at the cutting edge of science at all levels;
education </a:t>
            </a:r>
            <a:r>
              <a:rPr lang="en-SI" sz="1500" dirty="0"/>
              <a:t>that is </a:t>
            </a:r>
            <a:r>
              <a:rPr lang="en-US" sz="1500" dirty="0"/>
              <a:t>embedded in research and development; </a:t>
            </a:r>
            <a:r>
              <a:rPr lang="en-SI" sz="1500" dirty="0" err="1"/>
              <a:t>i</a:t>
            </a:r>
            <a:r>
              <a:rPr lang="en-US" sz="1500" dirty="0"/>
              <a:t>n doing so, </a:t>
            </a:r>
            <a:r>
              <a:rPr lang="en-SI" sz="1500" dirty="0"/>
              <a:t>the </a:t>
            </a:r>
            <a:r>
              <a:rPr lang="en-US" sz="1500" dirty="0"/>
              <a:t>JSI cooperates closely with other institutions in Slovenia and around the world;
focusing on new research topics, which are </a:t>
            </a:r>
            <a:r>
              <a:rPr lang="en-SI" sz="1500" dirty="0"/>
              <a:t>frequently </a:t>
            </a:r>
            <a:r>
              <a:rPr lang="en-US" sz="1500" dirty="0"/>
              <a:t>interdisciplinary;
the transfer of technologies and personnel to industry;</a:t>
            </a:r>
            <a:endParaRPr lang="sl-SI" sz="1500" i="0" dirty="0">
              <a:effectLst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7B95282-1D39-4D1A-8104-360628EEDDF2}"/>
              </a:ext>
            </a:extLst>
          </p:cNvPr>
          <p:cNvSpPr txBox="1"/>
          <p:nvPr/>
        </p:nvSpPr>
        <p:spPr>
          <a:xfrm>
            <a:off x="6418281" y="3807750"/>
            <a:ext cx="4801945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raising public awareness, especially among young people, of the growing importance of science and technology;
environmental and public</a:t>
            </a:r>
            <a:r>
              <a:rPr lang="en-SI" sz="1500" dirty="0"/>
              <a:t>-</a:t>
            </a:r>
            <a:r>
              <a:rPr lang="en-US" sz="1500" dirty="0"/>
              <a:t>safety services;
adopting flexible, goal-oriented organizational structures that can respond quickly to new challenges and offer </a:t>
            </a:r>
            <a:r>
              <a:rPr lang="en-SI" sz="1500" dirty="0"/>
              <a:t>the appropriate </a:t>
            </a:r>
            <a:r>
              <a:rPr lang="en-US" sz="1500" dirty="0"/>
              <a:t>services.</a:t>
            </a:r>
            <a:endParaRPr lang="sl-SI" sz="1500" i="0" dirty="0">
              <a:effectLst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1DAC50F-E1F0-43B8-B116-D0E302AA3F02}"/>
              </a:ext>
            </a:extLst>
          </p:cNvPr>
          <p:cNvCxnSpPr>
            <a:cxnSpLocks/>
          </p:cNvCxnSpPr>
          <p:nvPr/>
        </p:nvCxnSpPr>
        <p:spPr>
          <a:xfrm>
            <a:off x="838199" y="6009500"/>
            <a:ext cx="1047033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46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578DF43-E1DA-4025-97E7-FBAC29F82418}"/>
              </a:ext>
            </a:extLst>
          </p:cNvPr>
          <p:cNvSpPr/>
          <p:nvPr/>
        </p:nvSpPr>
        <p:spPr>
          <a:xfrm>
            <a:off x="8926317" y="1261628"/>
            <a:ext cx="3333078" cy="15514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51130F0-E7D8-4753-AD77-74B26A673C9F}"/>
              </a:ext>
            </a:extLst>
          </p:cNvPr>
          <p:cNvSpPr txBox="1">
            <a:spLocks/>
          </p:cNvSpPr>
          <p:nvPr/>
        </p:nvSpPr>
        <p:spPr>
          <a:xfrm>
            <a:off x="838199" y="1124159"/>
            <a:ext cx="10338996" cy="44152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Awards</a:t>
            </a:r>
            <a:endParaRPr lang="sl-SI" dirty="0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37D5D50-FDA8-4A32-B8E1-961CCA787526}"/>
              </a:ext>
            </a:extLst>
          </p:cNvPr>
          <p:cNvCxnSpPr>
            <a:cxnSpLocks/>
          </p:cNvCxnSpPr>
          <p:nvPr/>
        </p:nvCxnSpPr>
        <p:spPr>
          <a:xfrm>
            <a:off x="813990" y="6009500"/>
            <a:ext cx="1047033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76DCB83-1391-4776-8757-3476AC7F4FB3}"/>
              </a:ext>
            </a:extLst>
          </p:cNvPr>
          <p:cNvSpPr txBox="1"/>
          <p:nvPr/>
        </p:nvSpPr>
        <p:spPr>
          <a:xfrm>
            <a:off x="838199" y="1565687"/>
            <a:ext cx="687878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/>
              <a:t>Number of Zois, Puh Awards and Ambassadors of Science</a:t>
            </a:r>
            <a:endParaRPr lang="sl-SI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F2CB62A-297F-493B-9E92-0CB3474DFCFF}"/>
              </a:ext>
            </a:extLst>
          </p:cNvPr>
          <p:cNvSpPr/>
          <p:nvPr/>
        </p:nvSpPr>
        <p:spPr>
          <a:xfrm>
            <a:off x="9072960" y="1398519"/>
            <a:ext cx="278913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Total</a:t>
            </a:r>
            <a:endParaRPr lang="sl-SI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4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122</a:t>
            </a:r>
          </a:p>
          <a:p>
            <a:r>
              <a:rPr lang="en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awards</a:t>
            </a:r>
            <a:endParaRPr lang="sl-SI" dirty="0">
              <a:solidFill>
                <a:srgbClr val="32C0C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92A45C-B37F-420F-AFDF-015D67F4A207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167" y="3061315"/>
            <a:ext cx="2820796" cy="278028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EC2019E-DE0A-4583-9CEE-2A70C4752560}"/>
              </a:ext>
            </a:extLst>
          </p:cNvPr>
          <p:cNvSpPr txBox="1"/>
          <p:nvPr/>
        </p:nvSpPr>
        <p:spPr>
          <a:xfrm>
            <a:off x="790687" y="6102000"/>
            <a:ext cx="51182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Data are for the period 2000–2023</a:t>
            </a: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7854429-A8D9-44DD-82B1-3E61C4C0D9AC}"/>
              </a:ext>
            </a:extLst>
          </p:cNvPr>
          <p:cNvSpPr/>
          <p:nvPr/>
        </p:nvSpPr>
        <p:spPr>
          <a:xfrm>
            <a:off x="813990" y="3204018"/>
            <a:ext cx="1746096" cy="1746096"/>
          </a:xfrm>
          <a:prstGeom prst="ellips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65EC07-B455-4130-8FC5-FD732F22FD11}"/>
              </a:ext>
            </a:extLst>
          </p:cNvPr>
          <p:cNvSpPr txBox="1"/>
          <p:nvPr/>
        </p:nvSpPr>
        <p:spPr>
          <a:xfrm>
            <a:off x="1070053" y="3723425"/>
            <a:ext cx="1277028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sl-SI" sz="3200" b="1" dirty="0">
                <a:solidFill>
                  <a:schemeClr val="bg1"/>
                </a:solidFill>
              </a:rPr>
              <a:t>38
</a:t>
            </a:r>
            <a:r>
              <a:rPr lang="sl-SI" dirty="0">
                <a:solidFill>
                  <a:schemeClr val="bg1"/>
                </a:solidFill>
              </a:rPr>
              <a:t>Zois </a:t>
            </a:r>
            <a:r>
              <a:rPr lang="sl-SI" dirty="0" err="1">
                <a:solidFill>
                  <a:schemeClr val="bg1"/>
                </a:solidFill>
              </a:rPr>
              <a:t>awards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7868A8A-98B3-4B39-B237-2C1D2DFDA1C0}"/>
              </a:ext>
            </a:extLst>
          </p:cNvPr>
          <p:cNvSpPr/>
          <p:nvPr/>
        </p:nvSpPr>
        <p:spPr>
          <a:xfrm>
            <a:off x="2055584" y="2194153"/>
            <a:ext cx="1746096" cy="1746096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8DF27DC-5B0A-4499-B1DF-6FE7B687BF7A}"/>
              </a:ext>
            </a:extLst>
          </p:cNvPr>
          <p:cNvSpPr txBox="1"/>
          <p:nvPr/>
        </p:nvSpPr>
        <p:spPr>
          <a:xfrm>
            <a:off x="2347081" y="2522218"/>
            <a:ext cx="176155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3200" b="1" dirty="0">
                <a:solidFill>
                  <a:schemeClr val="bg1"/>
                </a:solidFill>
              </a:rPr>
              <a:t>47</a:t>
            </a:r>
            <a:r>
              <a:rPr lang="sl-SI" sz="2400" b="1" dirty="0">
                <a:solidFill>
                  <a:schemeClr val="bg1"/>
                </a:solidFill>
              </a:rPr>
              <a:t> 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I" dirty="0" err="1">
                <a:solidFill>
                  <a:schemeClr val="bg1"/>
                </a:solidFill>
              </a:rPr>
              <a:t>Zois</a:t>
            </a:r>
            <a:r>
              <a:rPr lang="en-SI" dirty="0">
                <a:solidFill>
                  <a:schemeClr val="bg1"/>
                </a:solidFill>
              </a:rPr>
              <a:t> prizes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F50B317-EBB2-4183-8853-D0DA1A2E3746}"/>
              </a:ext>
            </a:extLst>
          </p:cNvPr>
          <p:cNvSpPr/>
          <p:nvPr/>
        </p:nvSpPr>
        <p:spPr>
          <a:xfrm>
            <a:off x="3522325" y="3865424"/>
            <a:ext cx="1746096" cy="174609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1A74FB6-4782-4CE5-A461-5A959E82CEA6}"/>
              </a:ext>
            </a:extLst>
          </p:cNvPr>
          <p:cNvSpPr txBox="1"/>
          <p:nvPr/>
        </p:nvSpPr>
        <p:spPr>
          <a:xfrm>
            <a:off x="3831352" y="4215252"/>
            <a:ext cx="2153650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3200" b="1" dirty="0">
                <a:solidFill>
                  <a:schemeClr val="bg1"/>
                </a:solidFill>
              </a:rPr>
              <a:t>5</a:t>
            </a:r>
            <a:r>
              <a:rPr lang="sl-SI" sz="2400" b="1" dirty="0">
                <a:solidFill>
                  <a:schemeClr val="bg1"/>
                </a:solidFill>
              </a:rPr>
              <a:t> 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>
                <a:solidFill>
                  <a:schemeClr val="bg1"/>
                </a:solidFill>
              </a:rPr>
              <a:t>Puh  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I" dirty="0">
                <a:solidFill>
                  <a:schemeClr val="bg1"/>
                </a:solidFill>
              </a:rPr>
              <a:t>awards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ABE0D2D-6129-401B-91B1-9CC167AE4947}"/>
              </a:ext>
            </a:extLst>
          </p:cNvPr>
          <p:cNvSpPr/>
          <p:nvPr/>
        </p:nvSpPr>
        <p:spPr>
          <a:xfrm>
            <a:off x="6820076" y="2318765"/>
            <a:ext cx="1746096" cy="174609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7B15AF1-539C-4EC8-9A2E-7C7ADFD54BF8}"/>
              </a:ext>
            </a:extLst>
          </p:cNvPr>
          <p:cNvSpPr txBox="1"/>
          <p:nvPr/>
        </p:nvSpPr>
        <p:spPr>
          <a:xfrm>
            <a:off x="7096699" y="2632646"/>
            <a:ext cx="1554467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sl-SI" sz="3200" b="1" dirty="0">
                <a:solidFill>
                  <a:schemeClr val="bg1"/>
                </a:solidFill>
              </a:rPr>
              <a:t>5</a:t>
            </a:r>
          </a:p>
          <a:p>
            <a:pPr>
              <a:defRPr/>
            </a:pPr>
            <a:r>
              <a:rPr lang="sl-SI" dirty="0">
                <a:solidFill>
                  <a:schemeClr val="bg1"/>
                </a:solidFill>
              </a:rPr>
              <a:t>Ambas</a:t>
            </a:r>
            <a:r>
              <a:rPr lang="en-SI" dirty="0" err="1">
                <a:solidFill>
                  <a:schemeClr val="bg1"/>
                </a:solidFill>
              </a:rPr>
              <a:t>sadors</a:t>
            </a:r>
            <a:r>
              <a:rPr lang="en-SI" dirty="0">
                <a:solidFill>
                  <a:schemeClr val="bg1"/>
                </a:solidFill>
              </a:rPr>
              <a:t> of science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DDC1CA6-0750-4CE4-9766-5D33DCA7CB8A}"/>
              </a:ext>
            </a:extLst>
          </p:cNvPr>
          <p:cNvSpPr/>
          <p:nvPr/>
        </p:nvSpPr>
        <p:spPr>
          <a:xfrm>
            <a:off x="5034111" y="3485402"/>
            <a:ext cx="1746096" cy="174609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73E148-ECA2-4EC6-9C00-A1E048C0A951}"/>
              </a:ext>
            </a:extLst>
          </p:cNvPr>
          <p:cNvSpPr txBox="1"/>
          <p:nvPr/>
        </p:nvSpPr>
        <p:spPr>
          <a:xfrm>
            <a:off x="5332335" y="3786317"/>
            <a:ext cx="1761554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3200" b="1" dirty="0">
                <a:solidFill>
                  <a:schemeClr val="bg1"/>
                </a:solidFill>
              </a:rPr>
              <a:t>27</a:t>
            </a:r>
            <a:r>
              <a:rPr lang="sl-SI" sz="2400" b="1" dirty="0">
                <a:solidFill>
                  <a:schemeClr val="bg1"/>
                </a:solidFill>
              </a:rPr>
              <a:t> 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>
                <a:solidFill>
                  <a:schemeClr val="bg1"/>
                </a:solidFill>
              </a:rPr>
              <a:t>Puh 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>
                <a:solidFill>
                  <a:schemeClr val="bg1"/>
                </a:solidFill>
              </a:rPr>
              <a:t>pri</a:t>
            </a:r>
            <a:r>
              <a:rPr lang="en-SI" dirty="0" err="1">
                <a:solidFill>
                  <a:schemeClr val="bg1"/>
                </a:solidFill>
              </a:rPr>
              <a:t>zes</a:t>
            </a:r>
            <a:endParaRPr lang="sl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699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AAE14-12AE-469C-A2FE-598A4F8C1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Planned revenue</a:t>
            </a:r>
            <a:endParaRPr lang="sl-SI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C73659-5A34-4234-B4C7-D037FE2715A2}"/>
              </a:ext>
            </a:extLst>
          </p:cNvPr>
          <p:cNvSpPr/>
          <p:nvPr/>
        </p:nvSpPr>
        <p:spPr>
          <a:xfrm>
            <a:off x="8926317" y="1261628"/>
            <a:ext cx="3333078" cy="15514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5A0B07-7A84-44D5-BB3D-E2EBE84091E3}"/>
              </a:ext>
            </a:extLst>
          </p:cNvPr>
          <p:cNvSpPr/>
          <p:nvPr/>
        </p:nvSpPr>
        <p:spPr>
          <a:xfrm>
            <a:off x="9072960" y="1398519"/>
            <a:ext cx="295884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Total</a:t>
            </a:r>
            <a:endParaRPr lang="sl-SI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4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78</a:t>
            </a:r>
            <a:r>
              <a:rPr lang="en-SI" sz="4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sl-SI" sz="4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053 </a:t>
            </a:r>
          </a:p>
          <a:p>
            <a:r>
              <a:rPr lang="sl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€ </a:t>
            </a:r>
            <a:r>
              <a:rPr lang="en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 of planned revenue</a:t>
            </a:r>
            <a:endParaRPr lang="sl-SI" dirty="0">
              <a:solidFill>
                <a:srgbClr val="32C0C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F5BDD60-7CF2-49DC-93EB-7FEBB5617705}"/>
              </a:ext>
            </a:extLst>
          </p:cNvPr>
          <p:cNvCxnSpPr>
            <a:cxnSpLocks/>
          </p:cNvCxnSpPr>
          <p:nvPr/>
        </p:nvCxnSpPr>
        <p:spPr>
          <a:xfrm>
            <a:off x="838199" y="6009500"/>
            <a:ext cx="1047033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64C6B71-71C5-4239-9182-726E69810EF2}"/>
              </a:ext>
            </a:extLst>
          </p:cNvPr>
          <p:cNvSpPr txBox="1"/>
          <p:nvPr/>
        </p:nvSpPr>
        <p:spPr>
          <a:xfrm>
            <a:off x="790687" y="6102000"/>
            <a:ext cx="5305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>
                <a:solidFill>
                  <a:schemeClr val="bg1">
                    <a:lumMod val="50000"/>
                  </a:schemeClr>
                </a:solidFill>
              </a:rPr>
              <a:t>ARIS –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Slovenian Research and Innovation Agency  </a:t>
            </a: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l-SI" sz="1100" dirty="0">
                <a:solidFill>
                  <a:schemeClr val="bg1">
                    <a:lumMod val="50000"/>
                  </a:schemeClr>
                </a:solidFill>
              </a:rPr>
              <a:t>Data are </a:t>
            </a:r>
            <a:r>
              <a:rPr lang="sl-SI" sz="1100" dirty="0" err="1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sl-SI" sz="1100" dirty="0">
                <a:solidFill>
                  <a:schemeClr val="bg1">
                    <a:lumMod val="50000"/>
                  </a:schemeClr>
                </a:solidFill>
              </a:rPr>
              <a:t> 2023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80C713-2795-4C97-AB67-12E7753D896A}"/>
              </a:ext>
            </a:extLst>
          </p:cNvPr>
          <p:cNvSpPr txBox="1"/>
          <p:nvPr/>
        </p:nvSpPr>
        <p:spPr>
          <a:xfrm>
            <a:off x="838200" y="1565687"/>
            <a:ext cx="687456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/>
              <a:t>Planned revenues of the Institute by type of revenue for 2023</a:t>
            </a:r>
            <a:endParaRPr lang="sl-SI" dirty="0"/>
          </a:p>
        </p:txBody>
      </p:sp>
      <p:sp>
        <p:nvSpPr>
          <p:cNvPr id="28" name="Content Placeholder 6">
            <a:extLst>
              <a:ext uri="{FF2B5EF4-FFF2-40B4-BE49-F238E27FC236}">
                <a16:creationId xmlns:a16="http://schemas.microsoft.com/office/drawing/2014/main" id="{6DCCC4B6-7586-4FD6-A827-6A8BDCF76FEB}"/>
              </a:ext>
            </a:extLst>
          </p:cNvPr>
          <p:cNvSpPr txBox="1">
            <a:spLocks/>
          </p:cNvSpPr>
          <p:nvPr/>
        </p:nvSpPr>
        <p:spPr>
          <a:xfrm>
            <a:off x="299655" y="2351564"/>
            <a:ext cx="3935107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sl-SI" sz="3200" b="1" dirty="0">
                <a:solidFill>
                  <a:schemeClr val="accent1"/>
                </a:solidFill>
              </a:rPr>
              <a:t>50</a:t>
            </a:r>
            <a:r>
              <a:rPr lang="en-SI" sz="3200" b="1" dirty="0">
                <a:solidFill>
                  <a:schemeClr val="accent1"/>
                </a:solidFill>
              </a:rPr>
              <a:t>.</a:t>
            </a:r>
            <a:r>
              <a:rPr lang="sl-SI" sz="3200" b="1" dirty="0">
                <a:solidFill>
                  <a:schemeClr val="accent1"/>
                </a:solidFill>
              </a:rPr>
              <a:t>8 %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sl-SI" dirty="0"/>
              <a:t>ARIS</a:t>
            </a:r>
            <a:r>
              <a:rPr lang="en-SI" dirty="0"/>
              <a:t> revenue</a:t>
            </a:r>
            <a:endParaRPr lang="sl-SI" dirty="0"/>
          </a:p>
        </p:txBody>
      </p: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59BA5BB5-44BF-4F6C-B2BC-11A2E863E475}"/>
              </a:ext>
            </a:extLst>
          </p:cNvPr>
          <p:cNvSpPr txBox="1">
            <a:spLocks/>
          </p:cNvSpPr>
          <p:nvPr/>
        </p:nvSpPr>
        <p:spPr>
          <a:xfrm>
            <a:off x="8926317" y="4893917"/>
            <a:ext cx="3935107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3200" b="1" dirty="0">
                <a:solidFill>
                  <a:schemeClr val="accent6"/>
                </a:solidFill>
              </a:rPr>
              <a:t>26</a:t>
            </a:r>
            <a:r>
              <a:rPr lang="en-SI" sz="3200" b="1" dirty="0">
                <a:solidFill>
                  <a:schemeClr val="accent6"/>
                </a:solidFill>
              </a:rPr>
              <a:t>.</a:t>
            </a:r>
            <a:r>
              <a:rPr lang="sl-SI" sz="3200" b="1" dirty="0">
                <a:solidFill>
                  <a:schemeClr val="accent6"/>
                </a:solidFill>
              </a:rPr>
              <a:t>9 %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dirty="0"/>
              <a:t>EU </a:t>
            </a:r>
            <a:r>
              <a:rPr lang="en-SI" dirty="0"/>
              <a:t>projects</a:t>
            </a:r>
            <a:endParaRPr lang="sl-SI" dirty="0"/>
          </a:p>
        </p:txBody>
      </p:sp>
      <p:sp>
        <p:nvSpPr>
          <p:cNvPr id="30" name="Content Placeholder 6">
            <a:extLst>
              <a:ext uri="{FF2B5EF4-FFF2-40B4-BE49-F238E27FC236}">
                <a16:creationId xmlns:a16="http://schemas.microsoft.com/office/drawing/2014/main" id="{DF0175E2-66A0-49B5-AB0D-51526155921A}"/>
              </a:ext>
            </a:extLst>
          </p:cNvPr>
          <p:cNvSpPr txBox="1">
            <a:spLocks/>
          </p:cNvSpPr>
          <p:nvPr/>
        </p:nvSpPr>
        <p:spPr>
          <a:xfrm>
            <a:off x="8926317" y="4020248"/>
            <a:ext cx="3935107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3200" b="1" dirty="0">
                <a:solidFill>
                  <a:schemeClr val="accent2"/>
                </a:solidFill>
              </a:rPr>
              <a:t>12</a:t>
            </a:r>
            <a:r>
              <a:rPr lang="en-SI" sz="3200" b="1" dirty="0">
                <a:solidFill>
                  <a:schemeClr val="accent2"/>
                </a:solidFill>
              </a:rPr>
              <a:t>.</a:t>
            </a:r>
            <a:r>
              <a:rPr lang="sl-SI" sz="3200" b="1" dirty="0">
                <a:solidFill>
                  <a:schemeClr val="accent2"/>
                </a:solidFill>
              </a:rPr>
              <a:t>1 %</a:t>
            </a:r>
            <a:endParaRPr lang="en-SI" sz="32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sl-SI" dirty="0"/>
              <a:t>SLO</a:t>
            </a:r>
            <a:r>
              <a:rPr lang="en-SI" dirty="0"/>
              <a:t> market</a:t>
            </a:r>
            <a:endParaRPr lang="sl-SI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D2B9366-F12F-49E4-A204-E9EAAD3F9B37}"/>
              </a:ext>
            </a:extLst>
          </p:cNvPr>
          <p:cNvSpPr txBox="1"/>
          <p:nvPr/>
        </p:nvSpPr>
        <p:spPr>
          <a:xfrm>
            <a:off x="2777546" y="3306245"/>
            <a:ext cx="1166137" cy="2400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indent="0" algn="r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400" b="1" dirty="0">
                <a:solidFill>
                  <a:schemeClr val="accent1"/>
                </a:solidFill>
              </a:rPr>
              <a:t>22</a:t>
            </a:r>
            <a:r>
              <a:rPr lang="en-SI" sz="2400" b="1" dirty="0">
                <a:solidFill>
                  <a:schemeClr val="accent1"/>
                </a:solidFill>
              </a:rPr>
              <a:t>.</a:t>
            </a:r>
            <a:r>
              <a:rPr lang="sl-SI" sz="2400" b="1" dirty="0">
                <a:solidFill>
                  <a:schemeClr val="accent1"/>
                </a:solidFill>
              </a:rPr>
              <a:t>5 %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400" b="1" dirty="0">
                <a:solidFill>
                  <a:schemeClr val="accent1"/>
                </a:solidFill>
              </a:rPr>
              <a:t>1</a:t>
            </a:r>
            <a:r>
              <a:rPr lang="en-SI" sz="2400" b="1" dirty="0">
                <a:solidFill>
                  <a:schemeClr val="accent1"/>
                </a:solidFill>
              </a:rPr>
              <a:t>.</a:t>
            </a:r>
            <a:r>
              <a:rPr lang="sl-SI" sz="2400" b="1" dirty="0">
                <a:solidFill>
                  <a:schemeClr val="accent1"/>
                </a:solidFill>
              </a:rPr>
              <a:t>8 % </a:t>
            </a:r>
          </a:p>
          <a:p>
            <a:pPr algn="r">
              <a:spcBef>
                <a:spcPts val="2400"/>
              </a:spcBef>
              <a:defRPr/>
            </a:pPr>
            <a:r>
              <a:rPr lang="sl-SI" sz="2400" b="1" dirty="0">
                <a:solidFill>
                  <a:schemeClr val="accent1"/>
                </a:solidFill>
              </a:rPr>
              <a:t>7</a:t>
            </a:r>
            <a:r>
              <a:rPr lang="en-SI" sz="2400" b="1" dirty="0">
                <a:solidFill>
                  <a:schemeClr val="accent1"/>
                </a:solidFill>
              </a:rPr>
              <a:t>.</a:t>
            </a:r>
            <a:r>
              <a:rPr lang="sl-SI" sz="2400" b="1" dirty="0">
                <a:solidFill>
                  <a:schemeClr val="accent1"/>
                </a:solidFill>
              </a:rPr>
              <a:t>9 %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800" dirty="0">
                <a:solidFill>
                  <a:schemeClr val="tx1"/>
                </a:solidFill>
              </a:rPr>
              <a:t> </a:t>
            </a:r>
            <a:r>
              <a:rPr lang="sl-SI" sz="2400" b="1" dirty="0">
                <a:solidFill>
                  <a:schemeClr val="accent1"/>
                </a:solidFill>
              </a:rPr>
              <a:t>18</a:t>
            </a:r>
            <a:r>
              <a:rPr lang="en-SI" sz="2400" b="1" dirty="0">
                <a:solidFill>
                  <a:schemeClr val="accent1"/>
                </a:solidFill>
              </a:rPr>
              <a:t>.</a:t>
            </a:r>
            <a:r>
              <a:rPr lang="sl-SI" sz="2400" b="1" dirty="0">
                <a:solidFill>
                  <a:schemeClr val="accent1"/>
                </a:solidFill>
              </a:rPr>
              <a:t>5 %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806DA21-BE62-4D35-B7E6-4CACBAF61BAE}"/>
              </a:ext>
            </a:extLst>
          </p:cNvPr>
          <p:cNvCxnSpPr>
            <a:cxnSpLocks/>
          </p:cNvCxnSpPr>
          <p:nvPr/>
        </p:nvCxnSpPr>
        <p:spPr>
          <a:xfrm flipV="1">
            <a:off x="4102288" y="3308093"/>
            <a:ext cx="0" cy="2424052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F5101D9C-5766-412D-BFA6-A45E53EBEF13}"/>
              </a:ext>
            </a:extLst>
          </p:cNvPr>
          <p:cNvSpPr txBox="1">
            <a:spLocks/>
          </p:cNvSpPr>
          <p:nvPr/>
        </p:nvSpPr>
        <p:spPr>
          <a:xfrm>
            <a:off x="8926317" y="3090480"/>
            <a:ext cx="3935107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3200" b="1" dirty="0">
                <a:solidFill>
                  <a:schemeClr val="accent3"/>
                </a:solidFill>
              </a:rPr>
              <a:t>10</a:t>
            </a:r>
            <a:r>
              <a:rPr lang="en-SI" sz="3200" b="1" dirty="0">
                <a:solidFill>
                  <a:schemeClr val="accent3"/>
                </a:solidFill>
              </a:rPr>
              <a:t>.</a:t>
            </a:r>
            <a:r>
              <a:rPr lang="sl-SI" sz="3200" b="1" dirty="0">
                <a:solidFill>
                  <a:schemeClr val="accent3"/>
                </a:solidFill>
              </a:rPr>
              <a:t>2 %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F</a:t>
            </a:r>
            <a:r>
              <a:rPr lang="en-SI" dirty="0" err="1"/>
              <a:t>oreign</a:t>
            </a:r>
            <a:r>
              <a:rPr lang="en-SI" dirty="0"/>
              <a:t> market</a:t>
            </a:r>
            <a:endParaRPr lang="sl-SI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CE3B135-50CD-4CDC-9500-25045FBC2F6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4662000" y="2098800"/>
            <a:ext cx="3546000" cy="3546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2E5477A-E122-4910-97EA-FFCFA06B3097}"/>
              </a:ext>
            </a:extLst>
          </p:cNvPr>
          <p:cNvSpPr txBox="1"/>
          <p:nvPr/>
        </p:nvSpPr>
        <p:spPr>
          <a:xfrm>
            <a:off x="884348" y="3303218"/>
            <a:ext cx="1968519" cy="2400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sl-SI" sz="1800" dirty="0">
                <a:solidFill>
                  <a:schemeClr val="tx1"/>
                </a:solidFill>
              </a:rPr>
              <a:t>ARIS </a:t>
            </a:r>
            <a:r>
              <a:rPr lang="sl-SI" dirty="0"/>
              <a:t>program</a:t>
            </a:r>
            <a:r>
              <a:rPr lang="en-SI" dirty="0"/>
              <a:t>me</a:t>
            </a:r>
            <a:r>
              <a:rPr lang="sl-SI" dirty="0"/>
              <a:t> (</a:t>
            </a:r>
            <a:r>
              <a:rPr lang="en-SI" dirty="0"/>
              <a:t>JSI</a:t>
            </a:r>
            <a:r>
              <a:rPr lang="sl-SI" dirty="0"/>
              <a:t> </a:t>
            </a:r>
            <a:r>
              <a:rPr lang="en-SI" dirty="0"/>
              <a:t>coordinator</a:t>
            </a:r>
            <a:r>
              <a:rPr lang="sl-SI" dirty="0"/>
              <a:t>) </a:t>
            </a:r>
            <a:endParaRPr lang="sl-SI" sz="1800" dirty="0">
              <a:solidFill>
                <a:schemeClr val="tx1"/>
              </a:solidFill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sl-SI" dirty="0"/>
              <a:t>ARIS program</a:t>
            </a:r>
            <a:r>
              <a:rPr lang="en-SI" dirty="0"/>
              <a:t>me</a:t>
            </a:r>
            <a:r>
              <a:rPr lang="sl-SI" dirty="0"/>
              <a:t> (</a:t>
            </a:r>
            <a:r>
              <a:rPr lang="en-SI" dirty="0"/>
              <a:t>JSI</a:t>
            </a:r>
            <a:r>
              <a:rPr lang="sl-SI" dirty="0"/>
              <a:t> </a:t>
            </a:r>
            <a:r>
              <a:rPr lang="en-SI" dirty="0"/>
              <a:t>not coordinator</a:t>
            </a:r>
            <a:r>
              <a:rPr lang="sl-SI" dirty="0"/>
              <a:t>)</a:t>
            </a:r>
          </a:p>
          <a:p>
            <a:pPr algn="r">
              <a:spcAft>
                <a:spcPts val="1200"/>
              </a:spcAft>
              <a:defRPr/>
            </a:pPr>
            <a:r>
              <a:rPr lang="sl-SI" sz="1800" dirty="0">
                <a:solidFill>
                  <a:schemeClr val="tx1"/>
                </a:solidFill>
              </a:rPr>
              <a:t>ARIS </a:t>
            </a:r>
            <a:r>
              <a:rPr lang="en-SI" sz="1800" dirty="0">
                <a:solidFill>
                  <a:schemeClr val="tx1"/>
                </a:solidFill>
              </a:rPr>
              <a:t>young researchers</a:t>
            </a:r>
            <a:endParaRPr lang="sl-SI" sz="1800" dirty="0">
              <a:solidFill>
                <a:schemeClr val="tx1"/>
              </a:solidFill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sl-SI" sz="1800" dirty="0">
                <a:solidFill>
                  <a:schemeClr val="tx1"/>
                </a:solidFill>
              </a:rPr>
              <a:t>ARIS </a:t>
            </a:r>
            <a:r>
              <a:rPr lang="en-SI" sz="1800" dirty="0">
                <a:solidFill>
                  <a:schemeClr val="tx1"/>
                </a:solidFill>
              </a:rPr>
              <a:t>projects</a:t>
            </a:r>
            <a:endParaRPr lang="sl-SI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674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AAE14-12AE-469C-A2FE-598A4F8C1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Revenue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F5BDD60-7CF2-49DC-93EB-7FEBB5617705}"/>
              </a:ext>
            </a:extLst>
          </p:cNvPr>
          <p:cNvCxnSpPr>
            <a:cxnSpLocks/>
          </p:cNvCxnSpPr>
          <p:nvPr/>
        </p:nvCxnSpPr>
        <p:spPr>
          <a:xfrm>
            <a:off x="838199" y="6009500"/>
            <a:ext cx="1047033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64C6B71-71C5-4239-9182-726E69810EF2}"/>
              </a:ext>
            </a:extLst>
          </p:cNvPr>
          <p:cNvSpPr txBox="1"/>
          <p:nvPr/>
        </p:nvSpPr>
        <p:spPr>
          <a:xfrm>
            <a:off x="790687" y="6102000"/>
            <a:ext cx="51182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The data are for the period 2007-202</a:t>
            </a:r>
            <a:r>
              <a:rPr lang="sl-SI" sz="1100" dirty="0">
                <a:solidFill>
                  <a:schemeClr val="bg1">
                    <a:lumMod val="50000"/>
                  </a:schemeClr>
                </a:solidFill>
              </a:rPr>
              <a:t>3. 2021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the Financing Act was amended.</a:t>
            </a: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80C713-2795-4C97-AB67-12E7753D896A}"/>
              </a:ext>
            </a:extLst>
          </p:cNvPr>
          <p:cNvSpPr txBox="1"/>
          <p:nvPr/>
        </p:nvSpPr>
        <p:spPr>
          <a:xfrm>
            <a:off x="838200" y="1565687"/>
            <a:ext cx="687456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Revenues of the Institute from 2007 to 202</a:t>
            </a:r>
            <a:r>
              <a:rPr lang="sl-SI" dirty="0"/>
              <a:t>3</a:t>
            </a:r>
          </a:p>
        </p:txBody>
      </p:sp>
      <p:sp>
        <p:nvSpPr>
          <p:cNvPr id="24" name="Rectangle 69">
            <a:extLst>
              <a:ext uri="{FF2B5EF4-FFF2-40B4-BE49-F238E27FC236}">
                <a16:creationId xmlns:a16="http://schemas.microsoft.com/office/drawing/2014/main" id="{154A2549-0EFB-4BF1-8844-960795C89F44}"/>
              </a:ext>
            </a:extLst>
          </p:cNvPr>
          <p:cNvSpPr/>
          <p:nvPr/>
        </p:nvSpPr>
        <p:spPr>
          <a:xfrm>
            <a:off x="9882662" y="2167864"/>
            <a:ext cx="18694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ea typeface="Tahoma" panose="020B0604030504040204" pitchFamily="34" charset="0"/>
                <a:cs typeface="Tahoma" panose="020B0604030504040204" pitchFamily="34" charset="0"/>
              </a:rPr>
              <a:t>Total revenue
</a:t>
            </a:r>
            <a:r>
              <a:rPr lang="en-US" sz="1400" dirty="0">
                <a:ea typeface="Tahoma" panose="020B0604030504040204" pitchFamily="34" charset="0"/>
                <a:cs typeface="Tahoma" panose="020B0604030504040204" pitchFamily="34" charset="0"/>
              </a:rPr>
              <a:t>Public </a:t>
            </a:r>
            <a:r>
              <a:rPr lang="en-SI" sz="1400" dirty="0">
                <a:ea typeface="Tahoma" panose="020B0604030504040204" pitchFamily="34" charset="0"/>
                <a:cs typeface="Tahoma" panose="020B0604030504040204" pitchFamily="34" charset="0"/>
              </a:rPr>
              <a:t>activities</a:t>
            </a:r>
            <a:r>
              <a:rPr lang="en-US" sz="1400" dirty="0">
                <a:ea typeface="Tahoma" panose="020B0604030504040204" pitchFamily="34" charset="0"/>
                <a:cs typeface="Tahoma" panose="020B0604030504040204" pitchFamily="34" charset="0"/>
              </a:rPr>
              <a:t>
Other activities 
</a:t>
            </a:r>
            <a:r>
              <a:rPr lang="en-SI" sz="1400" dirty="0">
                <a:ea typeface="Tahoma" panose="020B0604030504040204" pitchFamily="34" charset="0"/>
                <a:cs typeface="Tahoma" panose="020B0604030504040204" pitchFamily="34" charset="0"/>
              </a:rPr>
              <a:t>Other</a:t>
            </a:r>
            <a:r>
              <a:rPr lang="en-US" sz="1400" dirty="0">
                <a:ea typeface="Tahoma" panose="020B0604030504040204" pitchFamily="34" charset="0"/>
                <a:cs typeface="Tahoma" panose="020B0604030504040204" pitchFamily="34" charset="0"/>
              </a:rPr>
              <a:t> obligations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B2AC173-6520-4B3F-9F63-7DCB630D0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7037" y="2181287"/>
            <a:ext cx="435625" cy="87968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2B5AF75-279E-49FF-9FB3-F0862919C4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407" y="2163621"/>
            <a:ext cx="7310150" cy="34223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0475E5-F11E-4A53-9C8D-8B295125753C}"/>
              </a:ext>
            </a:extLst>
          </p:cNvPr>
          <p:cNvSpPr txBox="1"/>
          <p:nvPr/>
        </p:nvSpPr>
        <p:spPr>
          <a:xfrm>
            <a:off x="999166" y="2346183"/>
            <a:ext cx="419711" cy="369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l-SI" sz="1415" spc="0" baseline="0" dirty="0">
                <a:solidFill>
                  <a:srgbClr val="6D6E71"/>
                </a:solidFill>
                <a:latin typeface="Titillium Web"/>
                <a:sym typeface="Titillium Web"/>
                <a:rtl val="0"/>
              </a:rPr>
              <a:t>70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1A73BC-83F5-4257-962C-49F0632C171D}"/>
              </a:ext>
            </a:extLst>
          </p:cNvPr>
          <p:cNvSpPr txBox="1"/>
          <p:nvPr/>
        </p:nvSpPr>
        <p:spPr>
          <a:xfrm>
            <a:off x="1019582" y="2709810"/>
            <a:ext cx="378878" cy="369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l-SI" sz="1415" spc="0" baseline="0" dirty="0">
                <a:solidFill>
                  <a:srgbClr val="6D6E71"/>
                </a:solidFill>
                <a:latin typeface="Titillium Web"/>
                <a:sym typeface="Titillium Web"/>
                <a:rtl val="0"/>
              </a:rPr>
              <a:t>60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BA4BD5-FC0A-4B3A-8142-A50F5B2FCE87}"/>
              </a:ext>
            </a:extLst>
          </p:cNvPr>
          <p:cNvSpPr txBox="1"/>
          <p:nvPr/>
        </p:nvSpPr>
        <p:spPr>
          <a:xfrm>
            <a:off x="1019582" y="3073437"/>
            <a:ext cx="378878" cy="369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l-SI" sz="1415" spc="0" baseline="0">
                <a:solidFill>
                  <a:srgbClr val="6D6E71"/>
                </a:solidFill>
                <a:latin typeface="Titillium Web"/>
                <a:sym typeface="Titillium Web"/>
                <a:rtl val="0"/>
              </a:rPr>
              <a:t>50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E6E1F7-23FA-429B-8C5C-3B40528C75B6}"/>
              </a:ext>
            </a:extLst>
          </p:cNvPr>
          <p:cNvSpPr txBox="1"/>
          <p:nvPr/>
        </p:nvSpPr>
        <p:spPr>
          <a:xfrm>
            <a:off x="1019582" y="3437064"/>
            <a:ext cx="378878" cy="369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l-SI" sz="1415" spc="0" baseline="0">
                <a:solidFill>
                  <a:srgbClr val="6D6E71"/>
                </a:solidFill>
                <a:latin typeface="Titillium Web"/>
                <a:sym typeface="Titillium Web"/>
                <a:rtl val="0"/>
              </a:rPr>
              <a:t>40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7B878D-DF37-45C6-80CD-20ABAB6CC482}"/>
              </a:ext>
            </a:extLst>
          </p:cNvPr>
          <p:cNvSpPr txBox="1"/>
          <p:nvPr/>
        </p:nvSpPr>
        <p:spPr>
          <a:xfrm>
            <a:off x="1019582" y="3800691"/>
            <a:ext cx="378878" cy="369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l-SI" sz="1415" spc="0" baseline="0">
                <a:solidFill>
                  <a:srgbClr val="6D6E71"/>
                </a:solidFill>
                <a:latin typeface="Titillium Web"/>
                <a:sym typeface="Titillium Web"/>
                <a:rtl val="0"/>
              </a:rPr>
              <a:t>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DEACC8-EABE-4FC4-9A6E-27E35284E9DE}"/>
              </a:ext>
            </a:extLst>
          </p:cNvPr>
          <p:cNvSpPr txBox="1"/>
          <p:nvPr/>
        </p:nvSpPr>
        <p:spPr>
          <a:xfrm>
            <a:off x="1019582" y="4164318"/>
            <a:ext cx="378878" cy="369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l-SI" sz="1415" spc="0" baseline="0">
                <a:solidFill>
                  <a:srgbClr val="6D6E71"/>
                </a:solidFill>
                <a:latin typeface="Titillium Web"/>
                <a:sym typeface="Titillium Web"/>
                <a:rtl val="0"/>
              </a:rPr>
              <a:t>20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62E469-782D-4A09-A971-60D0745F3026}"/>
              </a:ext>
            </a:extLst>
          </p:cNvPr>
          <p:cNvSpPr txBox="1"/>
          <p:nvPr/>
        </p:nvSpPr>
        <p:spPr>
          <a:xfrm>
            <a:off x="1019582" y="4527945"/>
            <a:ext cx="378878" cy="369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l-SI" sz="1415" spc="0" baseline="0">
                <a:solidFill>
                  <a:srgbClr val="6D6E71"/>
                </a:solidFill>
                <a:latin typeface="Titillium Web"/>
                <a:sym typeface="Titillium Web"/>
                <a:rtl val="0"/>
              </a:rPr>
              <a:t>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E19C8C-7350-4ED0-B0FB-073AF19FE24F}"/>
              </a:ext>
            </a:extLst>
          </p:cNvPr>
          <p:cNvSpPr txBox="1"/>
          <p:nvPr/>
        </p:nvSpPr>
        <p:spPr>
          <a:xfrm>
            <a:off x="1068582" y="4891570"/>
            <a:ext cx="280879" cy="369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l-SI" sz="1415" spc="0" baseline="0">
                <a:solidFill>
                  <a:srgbClr val="6D6E71"/>
                </a:solidFill>
                <a:latin typeface="Titillium Web"/>
                <a:sym typeface="Titillium Web"/>
                <a:rtl val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86BB23-7310-426B-ABBB-FC04BAB37733}"/>
              </a:ext>
            </a:extLst>
          </p:cNvPr>
          <p:cNvSpPr txBox="1"/>
          <p:nvPr/>
        </p:nvSpPr>
        <p:spPr>
          <a:xfrm>
            <a:off x="1161904" y="5308394"/>
            <a:ext cx="574877" cy="369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l-SI" sz="1415" spc="0" baseline="0" dirty="0">
                <a:solidFill>
                  <a:srgbClr val="6D6E71"/>
                </a:solidFill>
                <a:latin typeface="Titillium Web"/>
                <a:sym typeface="Titillium Web"/>
                <a:rtl val="0"/>
              </a:rPr>
              <a:t>2007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818A6B-733F-4C9D-9447-2C674ABD3D24}"/>
              </a:ext>
            </a:extLst>
          </p:cNvPr>
          <p:cNvSpPr txBox="1"/>
          <p:nvPr/>
        </p:nvSpPr>
        <p:spPr>
          <a:xfrm>
            <a:off x="2042276" y="5308394"/>
            <a:ext cx="574877" cy="369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l-SI" sz="1415" spc="0" baseline="0">
                <a:solidFill>
                  <a:srgbClr val="6D6E71"/>
                </a:solidFill>
                <a:latin typeface="Titillium Web"/>
                <a:sym typeface="Titillium Web"/>
                <a:rtl val="0"/>
              </a:rPr>
              <a:t>2009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D367AC-65CB-45D3-B21D-FCCF7F7ED4EE}"/>
              </a:ext>
            </a:extLst>
          </p:cNvPr>
          <p:cNvSpPr txBox="1"/>
          <p:nvPr/>
        </p:nvSpPr>
        <p:spPr>
          <a:xfrm>
            <a:off x="2922648" y="5308394"/>
            <a:ext cx="574877" cy="369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l-SI" sz="1415" spc="0" baseline="0">
                <a:solidFill>
                  <a:srgbClr val="6D6E71"/>
                </a:solidFill>
                <a:latin typeface="Titillium Web"/>
                <a:sym typeface="Titillium Web"/>
                <a:rtl val="0"/>
              </a:rPr>
              <a:t>2011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CAC0C6-F7B5-4A42-BB4E-AB3134392B5A}"/>
              </a:ext>
            </a:extLst>
          </p:cNvPr>
          <p:cNvSpPr txBox="1"/>
          <p:nvPr/>
        </p:nvSpPr>
        <p:spPr>
          <a:xfrm>
            <a:off x="3803020" y="5308394"/>
            <a:ext cx="574877" cy="369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l-SI" sz="1415" spc="0" baseline="0">
                <a:solidFill>
                  <a:srgbClr val="6D6E71"/>
                </a:solidFill>
                <a:latin typeface="Titillium Web"/>
                <a:sym typeface="Titillium Web"/>
                <a:rtl val="0"/>
              </a:rPr>
              <a:t>2013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1BA612-109C-4444-A25A-F49F8C298B8E}"/>
              </a:ext>
            </a:extLst>
          </p:cNvPr>
          <p:cNvSpPr txBox="1"/>
          <p:nvPr/>
        </p:nvSpPr>
        <p:spPr>
          <a:xfrm>
            <a:off x="4683392" y="5308394"/>
            <a:ext cx="574877" cy="369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l-SI" sz="1415" spc="0" baseline="0">
                <a:solidFill>
                  <a:srgbClr val="6D6E71"/>
                </a:solidFill>
                <a:latin typeface="Titillium Web"/>
                <a:sym typeface="Titillium Web"/>
                <a:rtl val="0"/>
              </a:rPr>
              <a:t>2015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3DFAC8-369A-4A1A-BDF6-41AF082DBB36}"/>
              </a:ext>
            </a:extLst>
          </p:cNvPr>
          <p:cNvSpPr txBox="1"/>
          <p:nvPr/>
        </p:nvSpPr>
        <p:spPr>
          <a:xfrm>
            <a:off x="5563764" y="5308394"/>
            <a:ext cx="574877" cy="369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l-SI" sz="1415" spc="0" baseline="0">
                <a:solidFill>
                  <a:srgbClr val="6D6E71"/>
                </a:solidFill>
                <a:latin typeface="Titillium Web"/>
                <a:sym typeface="Titillium Web"/>
                <a:rtl val="0"/>
              </a:rPr>
              <a:t>2017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89E11D-C101-4F57-8133-87A999E17336}"/>
              </a:ext>
            </a:extLst>
          </p:cNvPr>
          <p:cNvSpPr txBox="1"/>
          <p:nvPr/>
        </p:nvSpPr>
        <p:spPr>
          <a:xfrm>
            <a:off x="6444136" y="5308394"/>
            <a:ext cx="574877" cy="369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l-SI" sz="1415" spc="0" baseline="0">
                <a:solidFill>
                  <a:srgbClr val="6D6E71"/>
                </a:solidFill>
                <a:latin typeface="Titillium Web"/>
                <a:sym typeface="Titillium Web"/>
                <a:rtl val="0"/>
              </a:rPr>
              <a:t>2019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E5D914-0A8F-4E38-AE4B-58B1D6E2DCBB}"/>
              </a:ext>
            </a:extLst>
          </p:cNvPr>
          <p:cNvSpPr txBox="1"/>
          <p:nvPr/>
        </p:nvSpPr>
        <p:spPr>
          <a:xfrm>
            <a:off x="7324508" y="5308394"/>
            <a:ext cx="574877" cy="369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l-SI" sz="1415" spc="0" baseline="0" dirty="0">
                <a:solidFill>
                  <a:srgbClr val="6D6E71"/>
                </a:solidFill>
                <a:latin typeface="Titillium Web"/>
                <a:sym typeface="Titillium Web"/>
                <a:rtl val="0"/>
              </a:rPr>
              <a:t>2021</a:t>
            </a:r>
          </a:p>
        </p:txBody>
      </p:sp>
      <p:grpSp>
        <p:nvGrpSpPr>
          <p:cNvPr id="32" name="Graphic 25">
            <a:extLst>
              <a:ext uri="{FF2B5EF4-FFF2-40B4-BE49-F238E27FC236}">
                <a16:creationId xmlns:a16="http://schemas.microsoft.com/office/drawing/2014/main" id="{11ED6A47-45F3-4212-850A-85816DBF7B89}"/>
              </a:ext>
            </a:extLst>
          </p:cNvPr>
          <p:cNvGrpSpPr/>
          <p:nvPr/>
        </p:nvGrpSpPr>
        <p:grpSpPr>
          <a:xfrm>
            <a:off x="828559" y="2136931"/>
            <a:ext cx="152470" cy="479951"/>
            <a:chOff x="828559" y="2252353"/>
            <a:chExt cx="152470" cy="479951"/>
          </a:xfrm>
          <a:solidFill>
            <a:srgbClr val="808285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D44669D-8AD4-4FDA-BD2C-3B561564CAC3}"/>
                </a:ext>
              </a:extLst>
            </p:cNvPr>
            <p:cNvSpPr/>
            <p:nvPr/>
          </p:nvSpPr>
          <p:spPr>
            <a:xfrm>
              <a:off x="830274" y="2588491"/>
              <a:ext cx="148550" cy="143814"/>
            </a:xfrm>
            <a:custGeom>
              <a:avLst/>
              <a:gdLst>
                <a:gd name="connsiteX0" fmla="*/ 148551 w 148550"/>
                <a:gd name="connsiteY0" fmla="*/ 143814 h 143814"/>
                <a:gd name="connsiteX1" fmla="*/ 0 w 148550"/>
                <a:gd name="connsiteY1" fmla="*/ 143814 h 143814"/>
                <a:gd name="connsiteX2" fmla="*/ 0 w 148550"/>
                <a:gd name="connsiteY2" fmla="*/ 113924 h 143814"/>
                <a:gd name="connsiteX3" fmla="*/ 125602 w 148550"/>
                <a:gd name="connsiteY3" fmla="*/ 71866 h 143814"/>
                <a:gd name="connsiteX4" fmla="*/ 0 w 148550"/>
                <a:gd name="connsiteY4" fmla="*/ 29808 h 143814"/>
                <a:gd name="connsiteX5" fmla="*/ 0 w 148550"/>
                <a:gd name="connsiteY5" fmla="*/ 0 h 143814"/>
                <a:gd name="connsiteX6" fmla="*/ 148551 w 148550"/>
                <a:gd name="connsiteY6" fmla="*/ 0 h 143814"/>
                <a:gd name="connsiteX7" fmla="*/ 148551 w 148550"/>
                <a:gd name="connsiteY7" fmla="*/ 16497 h 143814"/>
                <a:gd name="connsiteX8" fmla="*/ 17640 w 148550"/>
                <a:gd name="connsiteY8" fmla="*/ 16497 h 143814"/>
                <a:gd name="connsiteX9" fmla="*/ 17640 w 148550"/>
                <a:gd name="connsiteY9" fmla="*/ 19518 h 143814"/>
                <a:gd name="connsiteX10" fmla="*/ 143242 w 148550"/>
                <a:gd name="connsiteY10" fmla="*/ 62638 h 143814"/>
                <a:gd name="connsiteX11" fmla="*/ 143242 w 148550"/>
                <a:gd name="connsiteY11" fmla="*/ 81094 h 143814"/>
                <a:gd name="connsiteX12" fmla="*/ 17640 w 148550"/>
                <a:gd name="connsiteY12" fmla="*/ 124214 h 143814"/>
                <a:gd name="connsiteX13" fmla="*/ 17640 w 148550"/>
                <a:gd name="connsiteY13" fmla="*/ 127236 h 143814"/>
                <a:gd name="connsiteX14" fmla="*/ 148551 w 148550"/>
                <a:gd name="connsiteY14" fmla="*/ 127236 h 143814"/>
                <a:gd name="connsiteX15" fmla="*/ 148551 w 148550"/>
                <a:gd name="connsiteY15" fmla="*/ 143814 h 14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550" h="143814">
                  <a:moveTo>
                    <a:pt x="148551" y="143814"/>
                  </a:moveTo>
                  <a:lnTo>
                    <a:pt x="0" y="143814"/>
                  </a:lnTo>
                  <a:lnTo>
                    <a:pt x="0" y="113924"/>
                  </a:lnTo>
                  <a:lnTo>
                    <a:pt x="125602" y="71866"/>
                  </a:lnTo>
                  <a:lnTo>
                    <a:pt x="0" y="29808"/>
                  </a:lnTo>
                  <a:lnTo>
                    <a:pt x="0" y="0"/>
                  </a:lnTo>
                  <a:lnTo>
                    <a:pt x="148551" y="0"/>
                  </a:lnTo>
                  <a:lnTo>
                    <a:pt x="148551" y="16497"/>
                  </a:lnTo>
                  <a:lnTo>
                    <a:pt x="17640" y="16497"/>
                  </a:lnTo>
                  <a:lnTo>
                    <a:pt x="17640" y="19518"/>
                  </a:lnTo>
                  <a:lnTo>
                    <a:pt x="143242" y="62638"/>
                  </a:lnTo>
                  <a:lnTo>
                    <a:pt x="143242" y="81094"/>
                  </a:lnTo>
                  <a:lnTo>
                    <a:pt x="17640" y="124214"/>
                  </a:lnTo>
                  <a:lnTo>
                    <a:pt x="17640" y="127236"/>
                  </a:lnTo>
                  <a:lnTo>
                    <a:pt x="148551" y="127236"/>
                  </a:lnTo>
                  <a:lnTo>
                    <a:pt x="148551" y="143814"/>
                  </a:lnTo>
                  <a:close/>
                </a:path>
              </a:pathLst>
            </a:custGeom>
            <a:solidFill>
              <a:srgbClr val="80828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2170EF7-897A-4860-8009-07794703F728}"/>
                </a:ext>
              </a:extLst>
            </p:cNvPr>
            <p:cNvSpPr/>
            <p:nvPr/>
          </p:nvSpPr>
          <p:spPr>
            <a:xfrm>
              <a:off x="828559" y="2538674"/>
              <a:ext cx="150265" cy="16088"/>
            </a:xfrm>
            <a:custGeom>
              <a:avLst/>
              <a:gdLst>
                <a:gd name="connsiteX0" fmla="*/ 18702 w 150265"/>
                <a:gd name="connsiteY0" fmla="*/ 16088 h 16088"/>
                <a:gd name="connsiteX1" fmla="*/ 0 w 150265"/>
                <a:gd name="connsiteY1" fmla="*/ 16088 h 16088"/>
                <a:gd name="connsiteX2" fmla="*/ 0 w 150265"/>
                <a:gd name="connsiteY2" fmla="*/ 0 h 16088"/>
                <a:gd name="connsiteX3" fmla="*/ 18702 w 150265"/>
                <a:gd name="connsiteY3" fmla="*/ 0 h 16088"/>
                <a:gd name="connsiteX4" fmla="*/ 18702 w 150265"/>
                <a:gd name="connsiteY4" fmla="*/ 16088 h 16088"/>
                <a:gd name="connsiteX5" fmla="*/ 150266 w 150265"/>
                <a:gd name="connsiteY5" fmla="*/ 16088 h 16088"/>
                <a:gd name="connsiteX6" fmla="*/ 42956 w 150265"/>
                <a:gd name="connsiteY6" fmla="*/ 16088 h 16088"/>
                <a:gd name="connsiteX7" fmla="*/ 42956 w 150265"/>
                <a:gd name="connsiteY7" fmla="*/ 0 h 16088"/>
                <a:gd name="connsiteX8" fmla="*/ 150266 w 150265"/>
                <a:gd name="connsiteY8" fmla="*/ 0 h 16088"/>
                <a:gd name="connsiteX9" fmla="*/ 150266 w 150265"/>
                <a:gd name="connsiteY9" fmla="*/ 16088 h 1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265" h="16088">
                  <a:moveTo>
                    <a:pt x="18702" y="16088"/>
                  </a:moveTo>
                  <a:lnTo>
                    <a:pt x="0" y="16088"/>
                  </a:lnTo>
                  <a:lnTo>
                    <a:pt x="0" y="0"/>
                  </a:lnTo>
                  <a:lnTo>
                    <a:pt x="18702" y="0"/>
                  </a:lnTo>
                  <a:lnTo>
                    <a:pt x="18702" y="16088"/>
                  </a:lnTo>
                  <a:close/>
                  <a:moveTo>
                    <a:pt x="150266" y="16088"/>
                  </a:moveTo>
                  <a:lnTo>
                    <a:pt x="42956" y="16088"/>
                  </a:lnTo>
                  <a:lnTo>
                    <a:pt x="42956" y="0"/>
                  </a:lnTo>
                  <a:lnTo>
                    <a:pt x="150266" y="0"/>
                  </a:lnTo>
                  <a:lnTo>
                    <a:pt x="150266" y="16088"/>
                  </a:lnTo>
                  <a:close/>
                </a:path>
              </a:pathLst>
            </a:custGeom>
            <a:solidFill>
              <a:srgbClr val="80828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372FD74-CB11-4A4F-B157-807E38F32D59}"/>
                </a:ext>
              </a:extLst>
            </p:cNvPr>
            <p:cNvSpPr/>
            <p:nvPr/>
          </p:nvSpPr>
          <p:spPr>
            <a:xfrm>
              <a:off x="869474" y="2420585"/>
              <a:ext cx="111555" cy="91956"/>
            </a:xfrm>
            <a:custGeom>
              <a:avLst/>
              <a:gdLst>
                <a:gd name="connsiteX0" fmla="*/ 55533 w 111555"/>
                <a:gd name="connsiteY0" fmla="*/ 91874 h 91956"/>
                <a:gd name="connsiteX1" fmla="*/ 13067 w 111555"/>
                <a:gd name="connsiteY1" fmla="*/ 81339 h 91956"/>
                <a:gd name="connsiteX2" fmla="*/ 0 w 111555"/>
                <a:gd name="connsiteY2" fmla="*/ 45815 h 91956"/>
                <a:gd name="connsiteX3" fmla="*/ 13067 w 111555"/>
                <a:gd name="connsiteY3" fmla="*/ 10372 h 91956"/>
                <a:gd name="connsiteX4" fmla="*/ 55533 w 111555"/>
                <a:gd name="connsiteY4" fmla="*/ 0 h 91956"/>
                <a:gd name="connsiteX5" fmla="*/ 98244 w 111555"/>
                <a:gd name="connsiteY5" fmla="*/ 9882 h 91956"/>
                <a:gd name="connsiteX6" fmla="*/ 111556 w 111555"/>
                <a:gd name="connsiteY6" fmla="*/ 45978 h 91956"/>
                <a:gd name="connsiteX7" fmla="*/ 98244 w 111555"/>
                <a:gd name="connsiteY7" fmla="*/ 82074 h 91956"/>
                <a:gd name="connsiteX8" fmla="*/ 55533 w 111555"/>
                <a:gd name="connsiteY8" fmla="*/ 91956 h 91956"/>
                <a:gd name="connsiteX9" fmla="*/ 55206 w 111555"/>
                <a:gd name="connsiteY9" fmla="*/ 75296 h 91956"/>
                <a:gd name="connsiteX10" fmla="*/ 88118 w 111555"/>
                <a:gd name="connsiteY10" fmla="*/ 69580 h 91956"/>
                <a:gd name="connsiteX11" fmla="*/ 97591 w 111555"/>
                <a:gd name="connsiteY11" fmla="*/ 45733 h 91956"/>
                <a:gd name="connsiteX12" fmla="*/ 88281 w 111555"/>
                <a:gd name="connsiteY12" fmla="*/ 21968 h 91956"/>
                <a:gd name="connsiteX13" fmla="*/ 55370 w 111555"/>
                <a:gd name="connsiteY13" fmla="*/ 16415 h 91956"/>
                <a:gd name="connsiteX14" fmla="*/ 22867 w 111555"/>
                <a:gd name="connsiteY14" fmla="*/ 22622 h 91956"/>
                <a:gd name="connsiteX15" fmla="*/ 13965 w 111555"/>
                <a:gd name="connsiteY15" fmla="*/ 45733 h 91956"/>
                <a:gd name="connsiteX16" fmla="*/ 22867 w 111555"/>
                <a:gd name="connsiteY16" fmla="*/ 68926 h 91956"/>
                <a:gd name="connsiteX17" fmla="*/ 55288 w 111555"/>
                <a:gd name="connsiteY17" fmla="*/ 75215 h 9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1555" h="91956">
                  <a:moveTo>
                    <a:pt x="55533" y="91874"/>
                  </a:moveTo>
                  <a:cubicBezTo>
                    <a:pt x="35933" y="91874"/>
                    <a:pt x="21723" y="88363"/>
                    <a:pt x="13067" y="81339"/>
                  </a:cubicBezTo>
                  <a:cubicBezTo>
                    <a:pt x="4328" y="74316"/>
                    <a:pt x="0" y="62475"/>
                    <a:pt x="0" y="45815"/>
                  </a:cubicBezTo>
                  <a:cubicBezTo>
                    <a:pt x="0" y="29155"/>
                    <a:pt x="4328" y="17313"/>
                    <a:pt x="13067" y="10372"/>
                  </a:cubicBezTo>
                  <a:cubicBezTo>
                    <a:pt x="21805" y="3430"/>
                    <a:pt x="35933" y="0"/>
                    <a:pt x="55533" y="0"/>
                  </a:cubicBezTo>
                  <a:cubicBezTo>
                    <a:pt x="75133" y="0"/>
                    <a:pt x="89343" y="3267"/>
                    <a:pt x="98244" y="9882"/>
                  </a:cubicBezTo>
                  <a:cubicBezTo>
                    <a:pt x="107146" y="16415"/>
                    <a:pt x="111556" y="28501"/>
                    <a:pt x="111556" y="45978"/>
                  </a:cubicBezTo>
                  <a:cubicBezTo>
                    <a:pt x="111556" y="63455"/>
                    <a:pt x="107146" y="75460"/>
                    <a:pt x="98244" y="82074"/>
                  </a:cubicBezTo>
                  <a:cubicBezTo>
                    <a:pt x="89343" y="88689"/>
                    <a:pt x="75133" y="91956"/>
                    <a:pt x="55533" y="91956"/>
                  </a:cubicBezTo>
                  <a:close/>
                  <a:moveTo>
                    <a:pt x="55206" y="75296"/>
                  </a:moveTo>
                  <a:cubicBezTo>
                    <a:pt x="70886" y="75296"/>
                    <a:pt x="81829" y="73418"/>
                    <a:pt x="88118" y="69580"/>
                  </a:cubicBezTo>
                  <a:cubicBezTo>
                    <a:pt x="94406" y="65741"/>
                    <a:pt x="97591" y="57820"/>
                    <a:pt x="97591" y="45733"/>
                  </a:cubicBezTo>
                  <a:cubicBezTo>
                    <a:pt x="97591" y="33646"/>
                    <a:pt x="94488" y="25725"/>
                    <a:pt x="88281" y="21968"/>
                  </a:cubicBezTo>
                  <a:cubicBezTo>
                    <a:pt x="82074" y="18212"/>
                    <a:pt x="71050" y="16415"/>
                    <a:pt x="55370" y="16415"/>
                  </a:cubicBezTo>
                  <a:cubicBezTo>
                    <a:pt x="39690" y="16415"/>
                    <a:pt x="28828" y="18457"/>
                    <a:pt x="22867" y="22622"/>
                  </a:cubicBezTo>
                  <a:cubicBezTo>
                    <a:pt x="16905" y="26786"/>
                    <a:pt x="13965" y="34463"/>
                    <a:pt x="13965" y="45733"/>
                  </a:cubicBezTo>
                  <a:cubicBezTo>
                    <a:pt x="13965" y="57003"/>
                    <a:pt x="16905" y="64680"/>
                    <a:pt x="22867" y="68926"/>
                  </a:cubicBezTo>
                  <a:cubicBezTo>
                    <a:pt x="28828" y="73173"/>
                    <a:pt x="39608" y="75215"/>
                    <a:pt x="55288" y="75215"/>
                  </a:cubicBezTo>
                  <a:close/>
                </a:path>
              </a:pathLst>
            </a:custGeom>
            <a:solidFill>
              <a:srgbClr val="80828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3EFFB55-5E25-46C6-BC28-6FE5498B5F04}"/>
                </a:ext>
              </a:extLst>
            </p:cNvPr>
            <p:cNvSpPr/>
            <p:nvPr/>
          </p:nvSpPr>
          <p:spPr>
            <a:xfrm>
              <a:off x="835092" y="2252353"/>
              <a:ext cx="145937" cy="103797"/>
            </a:xfrm>
            <a:custGeom>
              <a:avLst/>
              <a:gdLst>
                <a:gd name="connsiteX0" fmla="*/ 62638 w 145937"/>
                <a:gd name="connsiteY0" fmla="*/ 103798 h 103797"/>
                <a:gd name="connsiteX1" fmla="*/ 49571 w 145937"/>
                <a:gd name="connsiteY1" fmla="*/ 103798 h 103797"/>
                <a:gd name="connsiteX2" fmla="*/ 49571 w 145937"/>
                <a:gd name="connsiteY2" fmla="*/ 90078 h 103797"/>
                <a:gd name="connsiteX3" fmla="*/ 12005 w 145937"/>
                <a:gd name="connsiteY3" fmla="*/ 76031 h 103797"/>
                <a:gd name="connsiteX4" fmla="*/ 0 w 145937"/>
                <a:gd name="connsiteY4" fmla="*/ 39200 h 103797"/>
                <a:gd name="connsiteX5" fmla="*/ 4492 w 145937"/>
                <a:gd name="connsiteY5" fmla="*/ 82 h 103797"/>
                <a:gd name="connsiteX6" fmla="*/ 17803 w 145937"/>
                <a:gd name="connsiteY6" fmla="*/ 735 h 103797"/>
                <a:gd name="connsiteX7" fmla="*/ 14128 w 145937"/>
                <a:gd name="connsiteY7" fmla="*/ 37893 h 103797"/>
                <a:gd name="connsiteX8" fmla="*/ 22540 w 145937"/>
                <a:gd name="connsiteY8" fmla="*/ 63536 h 103797"/>
                <a:gd name="connsiteX9" fmla="*/ 49571 w 145937"/>
                <a:gd name="connsiteY9" fmla="*/ 73500 h 103797"/>
                <a:gd name="connsiteX10" fmla="*/ 49571 w 145937"/>
                <a:gd name="connsiteY10" fmla="*/ 12087 h 103797"/>
                <a:gd name="connsiteX11" fmla="*/ 62638 w 145937"/>
                <a:gd name="connsiteY11" fmla="*/ 12087 h 103797"/>
                <a:gd name="connsiteX12" fmla="*/ 62638 w 145937"/>
                <a:gd name="connsiteY12" fmla="*/ 74316 h 103797"/>
                <a:gd name="connsiteX13" fmla="*/ 73336 w 145937"/>
                <a:gd name="connsiteY13" fmla="*/ 74561 h 103797"/>
                <a:gd name="connsiteX14" fmla="*/ 82973 w 145937"/>
                <a:gd name="connsiteY14" fmla="*/ 74561 h 103797"/>
                <a:gd name="connsiteX15" fmla="*/ 82973 w 145937"/>
                <a:gd name="connsiteY15" fmla="*/ 12087 h 103797"/>
                <a:gd name="connsiteX16" fmla="*/ 96039 w 145937"/>
                <a:gd name="connsiteY16" fmla="*/ 12087 h 103797"/>
                <a:gd name="connsiteX17" fmla="*/ 96039 w 145937"/>
                <a:gd name="connsiteY17" fmla="*/ 73663 h 103797"/>
                <a:gd name="connsiteX18" fmla="*/ 123234 w 145937"/>
                <a:gd name="connsiteY18" fmla="*/ 63700 h 103797"/>
                <a:gd name="connsiteX19" fmla="*/ 131727 w 145937"/>
                <a:gd name="connsiteY19" fmla="*/ 37811 h 103797"/>
                <a:gd name="connsiteX20" fmla="*/ 127889 w 145937"/>
                <a:gd name="connsiteY20" fmla="*/ 653 h 103797"/>
                <a:gd name="connsiteX21" fmla="*/ 141446 w 145937"/>
                <a:gd name="connsiteY21" fmla="*/ 0 h 103797"/>
                <a:gd name="connsiteX22" fmla="*/ 145937 w 145937"/>
                <a:gd name="connsiteY22" fmla="*/ 39118 h 103797"/>
                <a:gd name="connsiteX23" fmla="*/ 133687 w 145937"/>
                <a:gd name="connsiteY23" fmla="*/ 75949 h 103797"/>
                <a:gd name="connsiteX24" fmla="*/ 96121 w 145937"/>
                <a:gd name="connsiteY24" fmla="*/ 90241 h 103797"/>
                <a:gd name="connsiteX25" fmla="*/ 96121 w 145937"/>
                <a:gd name="connsiteY25" fmla="*/ 103798 h 103797"/>
                <a:gd name="connsiteX26" fmla="*/ 83054 w 145937"/>
                <a:gd name="connsiteY26" fmla="*/ 103798 h 103797"/>
                <a:gd name="connsiteX27" fmla="*/ 83054 w 145937"/>
                <a:gd name="connsiteY27" fmla="*/ 90894 h 103797"/>
                <a:gd name="connsiteX28" fmla="*/ 73091 w 145937"/>
                <a:gd name="connsiteY28" fmla="*/ 91139 h 103797"/>
                <a:gd name="connsiteX29" fmla="*/ 62720 w 145937"/>
                <a:gd name="connsiteY29" fmla="*/ 90894 h 103797"/>
                <a:gd name="connsiteX30" fmla="*/ 62720 w 145937"/>
                <a:gd name="connsiteY30" fmla="*/ 103798 h 103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5937" h="103797">
                  <a:moveTo>
                    <a:pt x="62638" y="103798"/>
                  </a:moveTo>
                  <a:lnTo>
                    <a:pt x="49571" y="103798"/>
                  </a:lnTo>
                  <a:lnTo>
                    <a:pt x="49571" y="90078"/>
                  </a:lnTo>
                  <a:cubicBezTo>
                    <a:pt x="32585" y="88363"/>
                    <a:pt x="20008" y="83626"/>
                    <a:pt x="12005" y="76031"/>
                  </a:cubicBezTo>
                  <a:cubicBezTo>
                    <a:pt x="4002" y="68355"/>
                    <a:pt x="0" y="56105"/>
                    <a:pt x="0" y="39200"/>
                  </a:cubicBezTo>
                  <a:cubicBezTo>
                    <a:pt x="0" y="27195"/>
                    <a:pt x="1470" y="14128"/>
                    <a:pt x="4492" y="82"/>
                  </a:cubicBezTo>
                  <a:lnTo>
                    <a:pt x="17803" y="735"/>
                  </a:lnTo>
                  <a:cubicBezTo>
                    <a:pt x="15353" y="13802"/>
                    <a:pt x="14128" y="26133"/>
                    <a:pt x="14128" y="37893"/>
                  </a:cubicBezTo>
                  <a:cubicBezTo>
                    <a:pt x="14128" y="49653"/>
                    <a:pt x="16905" y="58146"/>
                    <a:pt x="22540" y="63536"/>
                  </a:cubicBezTo>
                  <a:cubicBezTo>
                    <a:pt x="28093" y="68926"/>
                    <a:pt x="37158" y="72275"/>
                    <a:pt x="49571" y="73500"/>
                  </a:cubicBezTo>
                  <a:lnTo>
                    <a:pt x="49571" y="12087"/>
                  </a:lnTo>
                  <a:lnTo>
                    <a:pt x="62638" y="12087"/>
                  </a:lnTo>
                  <a:lnTo>
                    <a:pt x="62638" y="74316"/>
                  </a:lnTo>
                  <a:cubicBezTo>
                    <a:pt x="64925" y="74480"/>
                    <a:pt x="68518" y="74561"/>
                    <a:pt x="73336" y="74561"/>
                  </a:cubicBezTo>
                  <a:lnTo>
                    <a:pt x="82973" y="74561"/>
                  </a:lnTo>
                  <a:lnTo>
                    <a:pt x="82973" y="12087"/>
                  </a:lnTo>
                  <a:lnTo>
                    <a:pt x="96039" y="12087"/>
                  </a:lnTo>
                  <a:lnTo>
                    <a:pt x="96039" y="73663"/>
                  </a:lnTo>
                  <a:cubicBezTo>
                    <a:pt x="108534" y="72356"/>
                    <a:pt x="117518" y="69090"/>
                    <a:pt x="123234" y="63700"/>
                  </a:cubicBezTo>
                  <a:cubicBezTo>
                    <a:pt x="128869" y="58310"/>
                    <a:pt x="131727" y="49735"/>
                    <a:pt x="131727" y="37811"/>
                  </a:cubicBezTo>
                  <a:cubicBezTo>
                    <a:pt x="131727" y="25888"/>
                    <a:pt x="130421" y="13557"/>
                    <a:pt x="127889" y="653"/>
                  </a:cubicBezTo>
                  <a:lnTo>
                    <a:pt x="141446" y="0"/>
                  </a:lnTo>
                  <a:cubicBezTo>
                    <a:pt x="144467" y="14128"/>
                    <a:pt x="145937" y="27195"/>
                    <a:pt x="145937" y="39118"/>
                  </a:cubicBezTo>
                  <a:cubicBezTo>
                    <a:pt x="145937" y="56023"/>
                    <a:pt x="141854" y="68273"/>
                    <a:pt x="133687" y="75949"/>
                  </a:cubicBezTo>
                  <a:cubicBezTo>
                    <a:pt x="125521" y="83626"/>
                    <a:pt x="113026" y="88363"/>
                    <a:pt x="96121" y="90241"/>
                  </a:cubicBezTo>
                  <a:lnTo>
                    <a:pt x="96121" y="103798"/>
                  </a:lnTo>
                  <a:lnTo>
                    <a:pt x="83054" y="103798"/>
                  </a:lnTo>
                  <a:lnTo>
                    <a:pt x="83054" y="90894"/>
                  </a:lnTo>
                  <a:cubicBezTo>
                    <a:pt x="81094" y="91058"/>
                    <a:pt x="77746" y="91139"/>
                    <a:pt x="73091" y="91139"/>
                  </a:cubicBezTo>
                  <a:cubicBezTo>
                    <a:pt x="68436" y="91139"/>
                    <a:pt x="65006" y="91139"/>
                    <a:pt x="62720" y="90894"/>
                  </a:cubicBezTo>
                  <a:lnTo>
                    <a:pt x="62720" y="103798"/>
                  </a:lnTo>
                  <a:close/>
                </a:path>
              </a:pathLst>
            </a:custGeom>
            <a:solidFill>
              <a:srgbClr val="80828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EFC14C5-7F0E-4A9C-8437-61F9B04A4E10}"/>
              </a:ext>
            </a:extLst>
          </p:cNvPr>
          <p:cNvSpPr txBox="1"/>
          <p:nvPr/>
        </p:nvSpPr>
        <p:spPr>
          <a:xfrm>
            <a:off x="8204880" y="5308394"/>
            <a:ext cx="588623" cy="310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l-SI" sz="1415" spc="0" baseline="0" dirty="0">
                <a:solidFill>
                  <a:srgbClr val="6D6E71"/>
                </a:solidFill>
                <a:latin typeface="Titillium Web"/>
                <a:sym typeface="Titillium Web"/>
                <a:rtl val="0"/>
              </a:rPr>
              <a:t>2023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F4260CD-F31F-43CB-BC32-C65D2383B8B2}"/>
              </a:ext>
            </a:extLst>
          </p:cNvPr>
          <p:cNvSpPr txBox="1"/>
          <p:nvPr/>
        </p:nvSpPr>
        <p:spPr>
          <a:xfrm>
            <a:off x="7758940" y="5639957"/>
            <a:ext cx="226244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the Financing Act was amended</a:t>
            </a:r>
            <a:endParaRPr lang="sl-SI" sz="11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83B75DD-2579-48A8-AE1D-2FD5450A69D5}"/>
              </a:ext>
            </a:extLst>
          </p:cNvPr>
          <p:cNvSpPr txBox="1"/>
          <p:nvPr/>
        </p:nvSpPr>
        <p:spPr>
          <a:xfrm>
            <a:off x="995661" y="2041575"/>
            <a:ext cx="426720" cy="310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l-SI" sz="1415" spc="0" baseline="0" dirty="0">
                <a:solidFill>
                  <a:srgbClr val="6D6E71"/>
                </a:solidFill>
                <a:latin typeface="Titillium Web"/>
                <a:sym typeface="Titillium Web"/>
                <a:rtl val="0"/>
              </a:rPr>
              <a:t>80 </a:t>
            </a:r>
          </a:p>
        </p:txBody>
      </p:sp>
    </p:spTree>
    <p:extLst>
      <p:ext uri="{BB962C8B-B14F-4D97-AF65-F5344CB8AC3E}">
        <p14:creationId xmlns:p14="http://schemas.microsoft.com/office/powerpoint/2010/main" val="883372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51130F0-E7D8-4753-AD77-74B26A673C9F}"/>
              </a:ext>
            </a:extLst>
          </p:cNvPr>
          <p:cNvSpPr txBox="1">
            <a:spLocks/>
          </p:cNvSpPr>
          <p:nvPr/>
        </p:nvSpPr>
        <p:spPr>
          <a:xfrm>
            <a:off x="838199" y="1124159"/>
            <a:ext cx="5046233" cy="523600"/>
          </a:xfrm>
          <a:prstGeom prst="rect">
            <a:avLst/>
          </a:prstGeom>
        </p:spPr>
        <p:txBody>
          <a:bodyPr vert="horz" lIns="0" tIns="0" rIns="0" bIns="0" rtlCol="0" anchor="t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Comparison with the rest of the world</a:t>
            </a:r>
            <a:endParaRPr lang="sl-SI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AC5D46E-00C2-470E-A1CA-1CB1F2F85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131381"/>
              </p:ext>
            </p:extLst>
          </p:nvPr>
        </p:nvGraphicFramePr>
        <p:xfrm>
          <a:off x="2906207" y="2359029"/>
          <a:ext cx="8391565" cy="16916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67805">
                  <a:extLst>
                    <a:ext uri="{9D8B030D-6E8A-4147-A177-3AD203B41FA5}">
                      <a16:colId xmlns:a16="http://schemas.microsoft.com/office/drawing/2014/main" val="1948608093"/>
                    </a:ext>
                  </a:extLst>
                </a:gridCol>
                <a:gridCol w="1285837">
                  <a:extLst>
                    <a:ext uri="{9D8B030D-6E8A-4147-A177-3AD203B41FA5}">
                      <a16:colId xmlns:a16="http://schemas.microsoft.com/office/drawing/2014/main" val="3297349526"/>
                    </a:ext>
                  </a:extLst>
                </a:gridCol>
                <a:gridCol w="1610359">
                  <a:extLst>
                    <a:ext uri="{9D8B030D-6E8A-4147-A177-3AD203B41FA5}">
                      <a16:colId xmlns:a16="http://schemas.microsoft.com/office/drawing/2014/main" val="661240353"/>
                    </a:ext>
                  </a:extLst>
                </a:gridCol>
                <a:gridCol w="1923229">
                  <a:extLst>
                    <a:ext uri="{9D8B030D-6E8A-4147-A177-3AD203B41FA5}">
                      <a16:colId xmlns:a16="http://schemas.microsoft.com/office/drawing/2014/main" val="1002807491"/>
                    </a:ext>
                  </a:extLst>
                </a:gridCol>
                <a:gridCol w="2404335">
                  <a:extLst>
                    <a:ext uri="{9D8B030D-6E8A-4147-A177-3AD203B41FA5}">
                      <a16:colId xmlns:a16="http://schemas.microsoft.com/office/drawing/2014/main" val="185214132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I" sz="1600" dirty="0">
                          <a:solidFill>
                            <a:schemeClr val="tx1"/>
                          </a:solidFill>
                        </a:rPr>
                        <a:t>population</a:t>
                      </a:r>
                      <a:endParaRPr lang="sl-SI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>
                          <a:solidFill>
                            <a:schemeClr val="tx1"/>
                          </a:solidFill>
                        </a:rPr>
                        <a:t>Number of employees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Number of employees 
</a:t>
                      </a:r>
                      <a:r>
                        <a:rPr lang="en-SI" sz="1600" dirty="0">
                          <a:solidFill>
                            <a:schemeClr val="tx1"/>
                          </a:solidFill>
                        </a:rPr>
                        <a:t>as % of population</a:t>
                      </a:r>
                      <a:endParaRPr lang="sl-SI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146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sl-SI" sz="1600" b="1" dirty="0"/>
                        <a:t>IJS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/>
                        <a:t>Slovenia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dirty="0"/>
                        <a:t>2</a:t>
                      </a:r>
                      <a:r>
                        <a:rPr lang="en-SI" sz="1600" dirty="0"/>
                        <a:t>.</a:t>
                      </a:r>
                      <a:r>
                        <a:rPr lang="sl-SI" sz="1600" dirty="0"/>
                        <a:t>12 m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dirty="0"/>
                        <a:t>1</a:t>
                      </a:r>
                      <a:r>
                        <a:rPr lang="en-SI" sz="1600" dirty="0"/>
                        <a:t>,</a:t>
                      </a:r>
                      <a:r>
                        <a:rPr lang="sl-SI" sz="1600" dirty="0"/>
                        <a:t>200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dirty="0"/>
                        <a:t>0</a:t>
                      </a:r>
                      <a:r>
                        <a:rPr lang="en-SI" sz="1600" dirty="0"/>
                        <a:t>.</a:t>
                      </a:r>
                      <a:r>
                        <a:rPr lang="sl-SI" sz="1600" dirty="0"/>
                        <a:t>05 %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0574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b="1" dirty="0"/>
                        <a:t>MPS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SI" sz="1600" dirty="0"/>
                        <a:t>Germany</a:t>
                      </a:r>
                      <a:endParaRPr lang="sl-SI" sz="16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dirty="0"/>
                        <a:t>84</a:t>
                      </a:r>
                      <a:r>
                        <a:rPr lang="en-SI" sz="1600" dirty="0"/>
                        <a:t>.</a:t>
                      </a:r>
                      <a:r>
                        <a:rPr lang="sl-SI" sz="1600" dirty="0"/>
                        <a:t>60 m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dirty="0"/>
                        <a:t>23</a:t>
                      </a:r>
                      <a:r>
                        <a:rPr lang="en-SI" sz="1600" dirty="0"/>
                        <a:t>,</a:t>
                      </a:r>
                      <a:r>
                        <a:rPr lang="sl-SI" sz="1600" dirty="0"/>
                        <a:t>950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dirty="0"/>
                        <a:t>0</a:t>
                      </a:r>
                      <a:r>
                        <a:rPr lang="en-SI" sz="1600" dirty="0"/>
                        <a:t>.</a:t>
                      </a:r>
                      <a:r>
                        <a:rPr lang="sl-SI" sz="1600" dirty="0"/>
                        <a:t>03 %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618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b="1" dirty="0"/>
                        <a:t>CNRS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SI" sz="1600" dirty="0"/>
                        <a:t>France</a:t>
                      </a:r>
                      <a:endParaRPr lang="sl-SI" sz="16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dirty="0"/>
                        <a:t>64</a:t>
                      </a:r>
                      <a:r>
                        <a:rPr lang="en-SI" sz="1600" dirty="0"/>
                        <a:t>.</a:t>
                      </a:r>
                      <a:r>
                        <a:rPr lang="sl-SI" sz="1600" dirty="0"/>
                        <a:t>83 m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dirty="0"/>
                        <a:t>33</a:t>
                      </a:r>
                      <a:r>
                        <a:rPr lang="en-SI" sz="1600" dirty="0"/>
                        <a:t>,</a:t>
                      </a:r>
                      <a:r>
                        <a:rPr lang="sl-SI" sz="1600" dirty="0"/>
                        <a:t>000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dirty="0"/>
                        <a:t>0</a:t>
                      </a:r>
                      <a:r>
                        <a:rPr lang="en-SI" sz="1600" dirty="0"/>
                        <a:t>.</a:t>
                      </a:r>
                      <a:r>
                        <a:rPr lang="sl-SI" sz="1600" dirty="0"/>
                        <a:t>05 %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5470474"/>
                  </a:ext>
                </a:extLst>
              </a:tr>
            </a:tbl>
          </a:graphicData>
        </a:graphic>
      </p:graphicFrame>
      <p:graphicFrame>
        <p:nvGraphicFramePr>
          <p:cNvPr id="46" name="Table 4">
            <a:extLst>
              <a:ext uri="{FF2B5EF4-FFF2-40B4-BE49-F238E27FC236}">
                <a16:creationId xmlns:a16="http://schemas.microsoft.com/office/drawing/2014/main" id="{8BFFF364-A91B-4D06-877A-1C0C5BF281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972859"/>
              </p:ext>
            </p:extLst>
          </p:nvPr>
        </p:nvGraphicFramePr>
        <p:xfrm>
          <a:off x="2906207" y="4327068"/>
          <a:ext cx="8402322" cy="16916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94699">
                  <a:extLst>
                    <a:ext uri="{9D8B030D-6E8A-4147-A177-3AD203B41FA5}">
                      <a16:colId xmlns:a16="http://schemas.microsoft.com/office/drawing/2014/main" val="1948608093"/>
                    </a:ext>
                  </a:extLst>
                </a:gridCol>
                <a:gridCol w="1283296">
                  <a:extLst>
                    <a:ext uri="{9D8B030D-6E8A-4147-A177-3AD203B41FA5}">
                      <a16:colId xmlns:a16="http://schemas.microsoft.com/office/drawing/2014/main" val="3297349526"/>
                    </a:ext>
                  </a:extLst>
                </a:gridCol>
                <a:gridCol w="3520712">
                  <a:extLst>
                    <a:ext uri="{9D8B030D-6E8A-4147-A177-3AD203B41FA5}">
                      <a16:colId xmlns:a16="http://schemas.microsoft.com/office/drawing/2014/main" val="661240353"/>
                    </a:ext>
                  </a:extLst>
                </a:gridCol>
                <a:gridCol w="2403615">
                  <a:extLst>
                    <a:ext uri="{9D8B030D-6E8A-4147-A177-3AD203B41FA5}">
                      <a16:colId xmlns:a16="http://schemas.microsoft.com/office/drawing/2014/main" val="10028074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Le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>
                          <a:solidFill>
                            <a:schemeClr val="tx1"/>
                          </a:solidFill>
                        </a:rPr>
                        <a:t>Annual revenue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>
                          <a:solidFill>
                            <a:schemeClr val="tx1"/>
                          </a:solidFill>
                        </a:rPr>
                        <a:t>Annual income per employee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146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sl-SI" sz="1600" b="1" dirty="0"/>
                        <a:t>IJS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/>
                        <a:t>Slovenia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dirty="0"/>
                        <a:t>65 €</a:t>
                      </a:r>
                      <a:r>
                        <a:rPr lang="en-SI" sz="1600" dirty="0"/>
                        <a:t> m</a:t>
                      </a:r>
                      <a:endParaRPr lang="sl-SI" sz="16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dirty="0"/>
                        <a:t>54</a:t>
                      </a:r>
                      <a:r>
                        <a:rPr lang="en-SI" sz="1600" dirty="0"/>
                        <a:t>,</a:t>
                      </a:r>
                      <a:r>
                        <a:rPr lang="sl-SI" sz="1600" dirty="0"/>
                        <a:t>200 €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0574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b="1" dirty="0"/>
                        <a:t>MPS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SI" sz="1600" dirty="0"/>
                        <a:t>Germany</a:t>
                      </a:r>
                      <a:endParaRPr lang="sl-SI" sz="16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dirty="0"/>
                        <a:t>1</a:t>
                      </a:r>
                      <a:r>
                        <a:rPr lang="en-SI" sz="1600" dirty="0"/>
                        <a:t>,</a:t>
                      </a:r>
                      <a:r>
                        <a:rPr lang="sl-SI" sz="1600" dirty="0"/>
                        <a:t>980 €</a:t>
                      </a:r>
                      <a:r>
                        <a:rPr lang="en-SI" sz="1600" dirty="0"/>
                        <a:t> m</a:t>
                      </a:r>
                      <a:endParaRPr lang="sl-SI" sz="16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dirty="0"/>
                        <a:t>82</a:t>
                      </a:r>
                      <a:r>
                        <a:rPr lang="en-SI" sz="1600" dirty="0"/>
                        <a:t>,</a:t>
                      </a:r>
                      <a:r>
                        <a:rPr lang="sl-SI" sz="1600" dirty="0"/>
                        <a:t>700 €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618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b="1" dirty="0"/>
                        <a:t>CNRS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SI" sz="1600" dirty="0"/>
                        <a:t>France</a:t>
                      </a:r>
                      <a:endParaRPr lang="sl-SI" sz="16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dirty="0"/>
                        <a:t>3</a:t>
                      </a:r>
                      <a:r>
                        <a:rPr lang="en-SI" sz="1600" dirty="0"/>
                        <a:t>,</a:t>
                      </a:r>
                      <a:r>
                        <a:rPr lang="sl-SI" sz="1600" dirty="0"/>
                        <a:t>700 €</a:t>
                      </a:r>
                      <a:r>
                        <a:rPr lang="en-SI" sz="1600" dirty="0"/>
                        <a:t> m</a:t>
                      </a:r>
                      <a:endParaRPr lang="sl-SI" sz="16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dirty="0"/>
                        <a:t>112</a:t>
                      </a:r>
                      <a:r>
                        <a:rPr lang="en-SI" sz="1600" dirty="0"/>
                        <a:t>,</a:t>
                      </a:r>
                      <a:r>
                        <a:rPr lang="sl-SI" sz="1600" dirty="0"/>
                        <a:t>100 €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547047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06EB479-56FF-4A0A-BD5C-29C2A63A6A07}"/>
              </a:ext>
            </a:extLst>
          </p:cNvPr>
          <p:cNvSpPr txBox="1"/>
          <p:nvPr/>
        </p:nvSpPr>
        <p:spPr>
          <a:xfrm>
            <a:off x="768304" y="3674066"/>
            <a:ext cx="2022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>
                <a:solidFill>
                  <a:schemeClr val="accent1"/>
                </a:solidFill>
              </a:rPr>
              <a:t>Employees</a:t>
            </a:r>
            <a:endParaRPr lang="sl-SI" b="1" dirty="0">
              <a:solidFill>
                <a:schemeClr val="accent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74AAEC1-DFB9-4451-BB22-0F64A8436E71}"/>
              </a:ext>
            </a:extLst>
          </p:cNvPr>
          <p:cNvSpPr txBox="1"/>
          <p:nvPr/>
        </p:nvSpPr>
        <p:spPr>
          <a:xfrm>
            <a:off x="768304" y="5625624"/>
            <a:ext cx="2022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>
                <a:solidFill>
                  <a:schemeClr val="accent1"/>
                </a:solidFill>
              </a:rPr>
              <a:t>Revenue</a:t>
            </a:r>
            <a:endParaRPr lang="sl-SI" b="1" dirty="0">
              <a:solidFill>
                <a:schemeClr val="accent1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CEAEC51-6458-4BB9-9778-092AF75FDA61}"/>
              </a:ext>
            </a:extLst>
          </p:cNvPr>
          <p:cNvCxnSpPr>
            <a:cxnSpLocks/>
          </p:cNvCxnSpPr>
          <p:nvPr/>
        </p:nvCxnSpPr>
        <p:spPr>
          <a:xfrm>
            <a:off x="838199" y="6009500"/>
            <a:ext cx="1047033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C25E3E7-AF3B-4ACD-B3AC-79CF0F33D886}"/>
              </a:ext>
            </a:extLst>
          </p:cNvPr>
          <p:cNvCxnSpPr>
            <a:cxnSpLocks/>
          </p:cNvCxnSpPr>
          <p:nvPr/>
        </p:nvCxnSpPr>
        <p:spPr>
          <a:xfrm>
            <a:off x="821224" y="4057941"/>
            <a:ext cx="1047033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8FDDC04-04DB-447E-982C-B03E3AE9588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alphaModFix amt="1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743" y="2332359"/>
            <a:ext cx="710507" cy="7105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C083FB3-E614-4D0A-A9F9-7056BACFB78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alphaModFix amt="33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60" y="2226729"/>
            <a:ext cx="847317" cy="83419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A9474B8-0FCF-45B9-8698-D09ED0187DAC}"/>
              </a:ext>
            </a:extLst>
          </p:cNvPr>
          <p:cNvSpPr txBox="1"/>
          <p:nvPr/>
        </p:nvSpPr>
        <p:spPr>
          <a:xfrm>
            <a:off x="790687" y="6102000"/>
            <a:ext cx="3716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>
                <a:solidFill>
                  <a:schemeClr val="bg1">
                    <a:lumMod val="50000"/>
                  </a:schemeClr>
                </a:solidFill>
              </a:rPr>
              <a:t>Data are for 2022/2023</a:t>
            </a: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97ECA1-14EF-4E51-A9C5-F1BC0521AD85}"/>
              </a:ext>
            </a:extLst>
          </p:cNvPr>
          <p:cNvSpPr txBox="1"/>
          <p:nvPr/>
        </p:nvSpPr>
        <p:spPr>
          <a:xfrm>
            <a:off x="872203" y="1565687"/>
            <a:ext cx="997610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SI" dirty="0"/>
              <a:t>“Jožef Stefan” Institute</a:t>
            </a:r>
            <a:r>
              <a:rPr lang="sl-SI" dirty="0"/>
              <a:t> </a:t>
            </a:r>
            <a:r>
              <a:rPr lang="en-SI" dirty="0"/>
              <a:t>(</a:t>
            </a:r>
            <a:r>
              <a:rPr lang="sl-SI" dirty="0"/>
              <a:t>IJS</a:t>
            </a:r>
            <a:r>
              <a:rPr lang="en-SI" dirty="0"/>
              <a:t>)</a:t>
            </a:r>
            <a:r>
              <a:rPr lang="sl-SI" dirty="0"/>
              <a:t> // Ma</a:t>
            </a:r>
            <a:r>
              <a:rPr lang="en-SI" dirty="0"/>
              <a:t>x</a:t>
            </a:r>
            <a:r>
              <a:rPr lang="sl-SI" dirty="0"/>
              <a:t> Planck Institute (MPS) // French National Centre for Scientific Research (CNRS)</a:t>
            </a:r>
          </a:p>
        </p:txBody>
      </p:sp>
    </p:spTree>
    <p:extLst>
      <p:ext uri="{BB962C8B-B14F-4D97-AF65-F5344CB8AC3E}">
        <p14:creationId xmlns:p14="http://schemas.microsoft.com/office/powerpoint/2010/main" val="83684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866208F-D2EE-4DA3-B047-EE742D20613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grayscl/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883" y="2660402"/>
            <a:ext cx="5023646" cy="33490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88A8C7-7545-4D6D-9482-4034D7CC1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4158"/>
            <a:ext cx="6428591" cy="1325563"/>
          </a:xfrm>
        </p:spPr>
        <p:txBody>
          <a:bodyPr/>
          <a:lstStyle/>
          <a:p>
            <a:r>
              <a:rPr lang="sl-SI" dirty="0"/>
              <a:t>Public cooperation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7AF945C-CC66-4663-A67F-8CEE2EB0DC2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51502" y="2763964"/>
            <a:ext cx="2873928" cy="22002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Colloquia 
Gallery
School visits
Days</a:t>
            </a:r>
            <a:r>
              <a:rPr lang="en-SI" sz="1800" dirty="0">
                <a:solidFill>
                  <a:schemeClr val="accent1"/>
                </a:solidFill>
              </a:rPr>
              <a:t> of Jožef Stefan</a:t>
            </a:r>
            <a:r>
              <a:rPr lang="en-US" sz="1800" dirty="0">
                <a:solidFill>
                  <a:schemeClr val="accent1"/>
                </a:solidFill>
              </a:rPr>
              <a:t>
Open Day
Researchers' Night</a:t>
            </a:r>
            <a:endParaRPr lang="sl-SI" sz="1800" dirty="0">
              <a:solidFill>
                <a:schemeClr val="accent1"/>
              </a:solidFill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9B28C69E-B0BF-4258-AADE-BF90A64D166F}"/>
              </a:ext>
            </a:extLst>
          </p:cNvPr>
          <p:cNvSpPr txBox="1">
            <a:spLocks/>
          </p:cNvSpPr>
          <p:nvPr/>
        </p:nvSpPr>
        <p:spPr>
          <a:xfrm>
            <a:off x="2867432" y="2763963"/>
            <a:ext cx="2115937" cy="26012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sl-SI" sz="1800" dirty="0"/>
              <a:t> </a:t>
            </a:r>
            <a:r>
              <a:rPr lang="sl-SI" sz="1800" b="1" dirty="0"/>
              <a:t>1</a:t>
            </a:r>
            <a:r>
              <a:rPr lang="en-SI" sz="1800" b="1" dirty="0"/>
              <a:t>,</a:t>
            </a:r>
            <a:r>
              <a:rPr lang="sl-SI" sz="1800" b="1" dirty="0"/>
              <a:t>100</a:t>
            </a:r>
          </a:p>
          <a:p>
            <a:pPr marL="0" indent="0" algn="r">
              <a:buNone/>
            </a:pPr>
            <a:r>
              <a:rPr lang="sl-SI" sz="1800" b="1" dirty="0"/>
              <a:t>9</a:t>
            </a:r>
            <a:r>
              <a:rPr lang="en-SI" sz="1800" b="1" dirty="0"/>
              <a:t>,</a:t>
            </a:r>
            <a:r>
              <a:rPr lang="sl-SI" sz="1800" b="1" dirty="0"/>
              <a:t>300</a:t>
            </a:r>
          </a:p>
          <a:p>
            <a:pPr marL="0" indent="0" algn="r">
              <a:buNone/>
            </a:pPr>
            <a:r>
              <a:rPr lang="sl-SI" sz="1800" b="1" dirty="0"/>
              <a:t>1</a:t>
            </a:r>
            <a:r>
              <a:rPr lang="en-SI" sz="1800" b="1" dirty="0"/>
              <a:t>,</a:t>
            </a:r>
            <a:r>
              <a:rPr lang="sl-SI" sz="1800" b="1" dirty="0"/>
              <a:t>100</a:t>
            </a:r>
            <a:endParaRPr lang="sl-SI" sz="1800" dirty="0"/>
          </a:p>
          <a:p>
            <a:pPr marL="0" indent="0" algn="r">
              <a:buNone/>
            </a:pPr>
            <a:r>
              <a:rPr lang="sl-SI" sz="1800" b="1" dirty="0"/>
              <a:t>650</a:t>
            </a:r>
          </a:p>
          <a:p>
            <a:pPr marL="0" indent="0" algn="r">
              <a:buNone/>
            </a:pPr>
            <a:r>
              <a:rPr lang="sl-SI" sz="1800" b="1" dirty="0"/>
              <a:t>2</a:t>
            </a:r>
            <a:r>
              <a:rPr lang="en-SI" sz="1800" b="1" dirty="0"/>
              <a:t>,</a:t>
            </a:r>
            <a:r>
              <a:rPr lang="sl-SI" sz="1800" b="1" dirty="0"/>
              <a:t>000</a:t>
            </a:r>
            <a:r>
              <a:rPr lang="sl-SI" sz="1800" dirty="0"/>
              <a:t> </a:t>
            </a:r>
          </a:p>
          <a:p>
            <a:pPr marL="0" indent="0" algn="r">
              <a:buNone/>
            </a:pPr>
            <a:r>
              <a:rPr lang="sl-SI" sz="1800" b="1" dirty="0"/>
              <a:t>350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37B8F84-A287-47D4-A3E1-8900BDF727F9}"/>
              </a:ext>
            </a:extLst>
          </p:cNvPr>
          <p:cNvCxnSpPr>
            <a:cxnSpLocks/>
          </p:cNvCxnSpPr>
          <p:nvPr/>
        </p:nvCxnSpPr>
        <p:spPr>
          <a:xfrm>
            <a:off x="838199" y="6009500"/>
            <a:ext cx="1047033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CD2567C4-B822-438D-8A8C-0FC11E72F6FE}"/>
              </a:ext>
            </a:extLst>
          </p:cNvPr>
          <p:cNvSpPr/>
          <p:nvPr/>
        </p:nvSpPr>
        <p:spPr>
          <a:xfrm>
            <a:off x="8926317" y="1261628"/>
            <a:ext cx="3333078" cy="15514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F83222A-F7F2-49D9-B28E-AACF8FDF36B3}"/>
              </a:ext>
            </a:extLst>
          </p:cNvPr>
          <p:cNvSpPr/>
          <p:nvPr/>
        </p:nvSpPr>
        <p:spPr>
          <a:xfrm>
            <a:off x="9072960" y="1398519"/>
            <a:ext cx="278913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Total of more than</a:t>
            </a:r>
            <a:endParaRPr lang="sl-SI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4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en-SI" sz="4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sl-SI" sz="4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600</a:t>
            </a:r>
          </a:p>
          <a:p>
            <a:r>
              <a:rPr lang="en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visitors</a:t>
            </a:r>
            <a:endParaRPr lang="sl-SI" dirty="0">
              <a:solidFill>
                <a:srgbClr val="32C0C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A61476-CFED-4EE8-A288-DEA93425D8A7}"/>
              </a:ext>
            </a:extLst>
          </p:cNvPr>
          <p:cNvSpPr txBox="1"/>
          <p:nvPr/>
        </p:nvSpPr>
        <p:spPr>
          <a:xfrm>
            <a:off x="790687" y="6102000"/>
            <a:ext cx="3716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100" dirty="0">
                <a:solidFill>
                  <a:schemeClr val="bg1">
                    <a:lumMod val="50000"/>
                  </a:schemeClr>
                </a:solidFill>
              </a:rPr>
              <a:t>For the year</a:t>
            </a:r>
            <a:r>
              <a:rPr lang="sl-SI" sz="1100" dirty="0">
                <a:solidFill>
                  <a:schemeClr val="bg1">
                    <a:lumMod val="50000"/>
                  </a:schemeClr>
                </a:solidFill>
              </a:rPr>
              <a:t> 2023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E9C5ED-9F02-4083-9EAA-C91044687D5B}"/>
              </a:ext>
            </a:extLst>
          </p:cNvPr>
          <p:cNvSpPr txBox="1"/>
          <p:nvPr/>
        </p:nvSpPr>
        <p:spPr>
          <a:xfrm>
            <a:off x="838201" y="1565687"/>
            <a:ext cx="6892254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Number of visitors to </a:t>
            </a:r>
            <a:r>
              <a:rPr lang="en-SI" dirty="0"/>
              <a:t>JSI </a:t>
            </a:r>
            <a:r>
              <a:rPr lang="en-US" dirty="0"/>
              <a:t>events </a:t>
            </a:r>
            <a:r>
              <a:rPr lang="en-US" dirty="0" err="1"/>
              <a:t>organised</a:t>
            </a:r>
            <a:r>
              <a:rPr lang="en-US" dirty="0"/>
              <a:t> for different </a:t>
            </a:r>
            <a:r>
              <a:rPr lang="en-SI" dirty="0"/>
              <a:t>groups</a:t>
            </a:r>
            <a:r>
              <a:rPr lang="en-US" dirty="0"/>
              <a:t> and number of visitors to the </a:t>
            </a:r>
            <a:r>
              <a:rPr lang="pl-PL" sz="1800" dirty="0"/>
              <a:t>Nuclear Technology Training Centre</a:t>
            </a:r>
            <a:endParaRPr lang="sl-SI" sz="1800" dirty="0"/>
          </a:p>
          <a:p>
            <a:endParaRPr lang="sl-SI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BC3CBD3-A7B6-4C10-AC45-D63EDC84F60E}"/>
              </a:ext>
            </a:extLst>
          </p:cNvPr>
          <p:cNvSpPr txBox="1">
            <a:spLocks/>
          </p:cNvSpPr>
          <p:nvPr/>
        </p:nvSpPr>
        <p:spPr>
          <a:xfrm>
            <a:off x="883471" y="2401641"/>
            <a:ext cx="2873928" cy="36232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1800" b="1">
                <a:solidFill>
                  <a:schemeClr val="accent1"/>
                </a:solidFill>
              </a:rPr>
              <a:t>Events</a:t>
            </a:r>
            <a:endParaRPr lang="sl-SI" sz="1800" b="1" dirty="0">
              <a:solidFill>
                <a:schemeClr val="accent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9468592-26D7-4061-9F0D-9B6244856976}"/>
              </a:ext>
            </a:extLst>
          </p:cNvPr>
          <p:cNvSpPr txBox="1">
            <a:spLocks/>
          </p:cNvSpPr>
          <p:nvPr/>
        </p:nvSpPr>
        <p:spPr>
          <a:xfrm>
            <a:off x="883471" y="5124817"/>
            <a:ext cx="2718711" cy="124580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b="1" dirty="0">
                <a:solidFill>
                  <a:schemeClr val="accent1"/>
                </a:solidFill>
              </a:rPr>
              <a:t>Nuclear Technology Training Centre</a:t>
            </a:r>
            <a:endParaRPr lang="sl-SI" sz="1800" b="1" dirty="0">
              <a:solidFill>
                <a:schemeClr val="accent1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672873B-E9D7-44DF-BB5B-E89808E12242}"/>
              </a:ext>
            </a:extLst>
          </p:cNvPr>
          <p:cNvSpPr txBox="1">
            <a:spLocks/>
          </p:cNvSpPr>
          <p:nvPr/>
        </p:nvSpPr>
        <p:spPr>
          <a:xfrm>
            <a:off x="2866950" y="5124817"/>
            <a:ext cx="2115937" cy="26012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sl-SI" sz="1800" b="1" dirty="0"/>
              <a:t>6</a:t>
            </a:r>
            <a:r>
              <a:rPr lang="en-SI" sz="1800" b="1" dirty="0"/>
              <a:t>,</a:t>
            </a:r>
            <a:r>
              <a:rPr lang="sl-SI" sz="1800" b="1" dirty="0"/>
              <a:t>180</a:t>
            </a:r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782950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8A8C7-7545-4D6D-9482-4034D7CC1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4158"/>
            <a:ext cx="6428591" cy="1325563"/>
          </a:xfrm>
        </p:spPr>
        <p:txBody>
          <a:bodyPr/>
          <a:lstStyle/>
          <a:p>
            <a:r>
              <a:rPr lang="sl-SI" dirty="0"/>
              <a:t>Appear</a:t>
            </a:r>
            <a:r>
              <a:rPr lang="en-SI" dirty="0" err="1"/>
              <a:t>ances</a:t>
            </a:r>
            <a:r>
              <a:rPr lang="sl-SI" dirty="0"/>
              <a:t> in the media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37B8F84-A287-47D4-A3E1-8900BDF727F9}"/>
              </a:ext>
            </a:extLst>
          </p:cNvPr>
          <p:cNvCxnSpPr>
            <a:cxnSpLocks/>
          </p:cNvCxnSpPr>
          <p:nvPr/>
        </p:nvCxnSpPr>
        <p:spPr>
          <a:xfrm>
            <a:off x="838199" y="6009500"/>
            <a:ext cx="1047033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CD2567C4-B822-438D-8A8C-0FC11E72F6FE}"/>
              </a:ext>
            </a:extLst>
          </p:cNvPr>
          <p:cNvSpPr/>
          <p:nvPr/>
        </p:nvSpPr>
        <p:spPr>
          <a:xfrm>
            <a:off x="8926317" y="1261628"/>
            <a:ext cx="3333078" cy="15514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F83222A-F7F2-49D9-B28E-AACF8FDF36B3}"/>
              </a:ext>
            </a:extLst>
          </p:cNvPr>
          <p:cNvSpPr/>
          <p:nvPr/>
        </p:nvSpPr>
        <p:spPr>
          <a:xfrm>
            <a:off x="9072960" y="1398519"/>
            <a:ext cx="278913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Total</a:t>
            </a:r>
            <a:endParaRPr lang="sl-SI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4000" b="1" dirty="0">
                <a:solidFill>
                  <a:schemeClr val="bg1"/>
                </a:solidFill>
              </a:rPr>
              <a:t>2811</a:t>
            </a:r>
          </a:p>
          <a:p>
            <a:r>
              <a:rPr lang="en-US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edia releases</a:t>
            </a:r>
            <a:endParaRPr lang="sl-SI" dirty="0">
              <a:solidFill>
                <a:srgbClr val="32C0C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E9C5ED-9F02-4083-9EAA-C91044687D5B}"/>
              </a:ext>
            </a:extLst>
          </p:cNvPr>
          <p:cNvSpPr txBox="1"/>
          <p:nvPr/>
        </p:nvSpPr>
        <p:spPr>
          <a:xfrm>
            <a:off x="838200" y="1565687"/>
            <a:ext cx="687456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SI" dirty="0"/>
              <a:t>I</a:t>
            </a:r>
            <a:r>
              <a:rPr lang="en-US" dirty="0" err="1"/>
              <a:t>ncidence</a:t>
            </a:r>
            <a:r>
              <a:rPr lang="en-SI" dirty="0"/>
              <a:t>s</a:t>
            </a:r>
            <a:r>
              <a:rPr lang="en-US" dirty="0"/>
              <a:t> of the Jožef Stefan Institute and </a:t>
            </a:r>
            <a:r>
              <a:rPr lang="en-SI" dirty="0"/>
              <a:t>the </a:t>
            </a:r>
            <a:r>
              <a:rPr lang="en-US" dirty="0"/>
              <a:t>
Director Prof. Dr. </a:t>
            </a:r>
            <a:r>
              <a:rPr lang="en-US" dirty="0" err="1"/>
              <a:t>Boštjan</a:t>
            </a:r>
            <a:r>
              <a:rPr lang="en-US" dirty="0"/>
              <a:t> </a:t>
            </a:r>
            <a:r>
              <a:rPr lang="en-US" dirty="0" err="1"/>
              <a:t>Zalar</a:t>
            </a:r>
            <a:r>
              <a:rPr lang="en-US" dirty="0"/>
              <a:t> </a:t>
            </a:r>
            <a:r>
              <a:rPr lang="en-SI" dirty="0"/>
              <a:t>appearing </a:t>
            </a:r>
            <a:r>
              <a:rPr lang="en-US" dirty="0"/>
              <a:t>in print and online media</a:t>
            </a:r>
            <a:endParaRPr lang="sl-SI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3CC33F-9830-4937-9697-04CEC099EB53}"/>
              </a:ext>
            </a:extLst>
          </p:cNvPr>
          <p:cNvSpPr txBox="1"/>
          <p:nvPr/>
        </p:nvSpPr>
        <p:spPr>
          <a:xfrm>
            <a:off x="6351959" y="4261101"/>
            <a:ext cx="2957200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l-SI" b="1" dirty="0">
                <a:solidFill>
                  <a:schemeClr val="accent1"/>
                </a:solidFill>
              </a:rPr>
              <a:t>novice.najdi.si</a:t>
            </a:r>
          </a:p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l-SI" b="1" dirty="0">
                <a:solidFill>
                  <a:schemeClr val="accent1"/>
                </a:solidFill>
              </a:rPr>
              <a:t>sta.si</a:t>
            </a:r>
          </a:p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l-SI" b="1" dirty="0">
                <a:solidFill>
                  <a:schemeClr val="accent1"/>
                </a:solidFill>
              </a:rPr>
              <a:t>Delo</a:t>
            </a:r>
          </a:p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l-SI" b="1" dirty="0">
                <a:solidFill>
                  <a:schemeClr val="accent1"/>
                </a:solidFill>
              </a:rPr>
              <a:t>rtvslo.si</a:t>
            </a:r>
          </a:p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l-SI" b="1" dirty="0">
                <a:solidFill>
                  <a:schemeClr val="accent1"/>
                </a:solidFill>
              </a:rPr>
              <a:t>delo.si</a:t>
            </a:r>
            <a:endParaRPr lang="sl-SI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218090-DAA4-4CB9-A5C0-84984C262EAF}"/>
              </a:ext>
            </a:extLst>
          </p:cNvPr>
          <p:cNvSpPr txBox="1"/>
          <p:nvPr/>
        </p:nvSpPr>
        <p:spPr>
          <a:xfrm>
            <a:off x="9037863" y="4234150"/>
            <a:ext cx="2957200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l-SI" b="1" dirty="0">
                <a:solidFill>
                  <a:schemeClr val="accent1"/>
                </a:solidFill>
              </a:rPr>
              <a:t>STA</a:t>
            </a:r>
          </a:p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l-SI" b="1" dirty="0">
                <a:solidFill>
                  <a:schemeClr val="accent1"/>
                </a:solidFill>
              </a:rPr>
              <a:t>Saša Senica</a:t>
            </a:r>
          </a:p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l-SI" b="1" dirty="0">
                <a:solidFill>
                  <a:schemeClr val="accent1"/>
                </a:solidFill>
              </a:rPr>
              <a:t>Borut Hočevar</a:t>
            </a:r>
          </a:p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l-SI" b="1" dirty="0">
                <a:solidFill>
                  <a:schemeClr val="accent1"/>
                </a:solidFill>
              </a:rPr>
              <a:t>Sabina Petrov</a:t>
            </a:r>
          </a:p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l-SI" b="1" dirty="0">
                <a:solidFill>
                  <a:schemeClr val="accent1"/>
                </a:solidFill>
              </a:rPr>
              <a:t>M.K.</a:t>
            </a:r>
            <a:endParaRPr lang="sl-SI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CEBBF1-3578-436E-AA43-D58DEB59E675}"/>
              </a:ext>
            </a:extLst>
          </p:cNvPr>
          <p:cNvSpPr txBox="1"/>
          <p:nvPr/>
        </p:nvSpPr>
        <p:spPr>
          <a:xfrm>
            <a:off x="6266350" y="3322060"/>
            <a:ext cx="21107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I" b="1" dirty="0"/>
              <a:t>M</a:t>
            </a:r>
            <a:r>
              <a:rPr lang="en-US" b="1" dirty="0" err="1"/>
              <a:t>edia</a:t>
            </a:r>
            <a:r>
              <a:rPr lang="en-US" b="1" dirty="0"/>
              <a:t> </a:t>
            </a:r>
            <a:r>
              <a:rPr lang="en-US" dirty="0"/>
              <a:t>that wrote the most on these topics:</a:t>
            </a:r>
            <a:endParaRPr lang="sl-SI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4082D4-63F4-401C-99A6-3E835DB9E403}"/>
              </a:ext>
            </a:extLst>
          </p:cNvPr>
          <p:cNvSpPr txBox="1"/>
          <p:nvPr/>
        </p:nvSpPr>
        <p:spPr>
          <a:xfrm>
            <a:off x="8870212" y="3322060"/>
            <a:ext cx="21107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Authors </a:t>
            </a:r>
            <a:r>
              <a:rPr lang="en-US" dirty="0"/>
              <a:t>who wrote the most on the</a:t>
            </a:r>
            <a:r>
              <a:rPr lang="en-SI" dirty="0"/>
              <a:t>se</a:t>
            </a:r>
            <a:r>
              <a:rPr lang="en-US" dirty="0"/>
              <a:t> topics:</a:t>
            </a:r>
            <a:endParaRPr lang="sl-SI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F546265-749F-4611-A806-557FFCA4BA82}"/>
              </a:ext>
            </a:extLst>
          </p:cNvPr>
          <p:cNvSpPr/>
          <p:nvPr/>
        </p:nvSpPr>
        <p:spPr>
          <a:xfrm>
            <a:off x="774404" y="2521848"/>
            <a:ext cx="3085489" cy="308548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>
              <a:solidFill>
                <a:schemeClr val="accent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9E96692-57CE-4E03-8F3D-76D8AA83B764}"/>
              </a:ext>
            </a:extLst>
          </p:cNvPr>
          <p:cNvSpPr/>
          <p:nvPr/>
        </p:nvSpPr>
        <p:spPr>
          <a:xfrm>
            <a:off x="2519473" y="2465079"/>
            <a:ext cx="1659526" cy="1659526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16D99C-30C9-463C-AEE9-AF0EB1DAF492}"/>
              </a:ext>
            </a:extLst>
          </p:cNvPr>
          <p:cNvSpPr txBox="1"/>
          <p:nvPr/>
        </p:nvSpPr>
        <p:spPr>
          <a:xfrm>
            <a:off x="4786998" y="2777573"/>
            <a:ext cx="1277028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sl-SI" sz="3200" b="1" dirty="0">
                <a:solidFill>
                  <a:schemeClr val="accent6"/>
                </a:solidFill>
              </a:rPr>
              <a:t>23 %</a:t>
            </a:r>
          </a:p>
          <a:p>
            <a:pPr>
              <a:defRPr/>
            </a:pPr>
            <a:r>
              <a:rPr lang="sl-SI" dirty="0">
                <a:solidFill>
                  <a:schemeClr val="accent6"/>
                </a:solidFill>
              </a:rPr>
              <a:t>posts in 
print media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2DF901-CD8F-47E3-80AD-7C290A128BD3}"/>
              </a:ext>
            </a:extLst>
          </p:cNvPr>
          <p:cNvSpPr txBox="1"/>
          <p:nvPr/>
        </p:nvSpPr>
        <p:spPr>
          <a:xfrm>
            <a:off x="1267079" y="4002034"/>
            <a:ext cx="1761554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3200" b="1" dirty="0">
                <a:solidFill>
                  <a:schemeClr val="bg1"/>
                </a:solidFill>
              </a:rPr>
              <a:t>77 %</a:t>
            </a:r>
            <a:r>
              <a:rPr lang="sl-SI" sz="2400" b="1" dirty="0">
                <a:solidFill>
                  <a:schemeClr val="bg1"/>
                </a:solidFill>
              </a:rPr>
              <a:t> 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>
                <a:solidFill>
                  <a:schemeClr val="bg1"/>
                </a:solidFill>
              </a:rPr>
              <a:t>p</a:t>
            </a:r>
            <a:r>
              <a:rPr lang="en-SI" dirty="0">
                <a:solidFill>
                  <a:schemeClr val="bg1"/>
                </a:solidFill>
              </a:rPr>
              <a:t>ublications in online media</a:t>
            </a:r>
            <a:endParaRPr lang="sl-SI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E90A1FB-2A2F-4858-937D-FD937D5EE9D3}"/>
              </a:ext>
            </a:extLst>
          </p:cNvPr>
          <p:cNvCxnSpPr>
            <a:cxnSpLocks/>
          </p:cNvCxnSpPr>
          <p:nvPr/>
        </p:nvCxnSpPr>
        <p:spPr>
          <a:xfrm flipH="1">
            <a:off x="3720701" y="3007317"/>
            <a:ext cx="807771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931FB70-8CB9-4350-ACD8-FA25837AEA5F}"/>
              </a:ext>
            </a:extLst>
          </p:cNvPr>
          <p:cNvCxnSpPr>
            <a:cxnSpLocks/>
          </p:cNvCxnSpPr>
          <p:nvPr/>
        </p:nvCxnSpPr>
        <p:spPr>
          <a:xfrm>
            <a:off x="4550616" y="2779507"/>
            <a:ext cx="0" cy="132150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8B3F02A-3C1E-491E-B636-2CB4A405CE66}"/>
              </a:ext>
            </a:extLst>
          </p:cNvPr>
          <p:cNvSpPr txBox="1"/>
          <p:nvPr/>
        </p:nvSpPr>
        <p:spPr>
          <a:xfrm>
            <a:off x="790687" y="6102000"/>
            <a:ext cx="3716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>
                <a:solidFill>
                  <a:schemeClr val="bg1">
                    <a:lumMod val="50000"/>
                  </a:schemeClr>
                </a:solidFill>
              </a:rPr>
              <a:t>Specify for year 2023</a:t>
            </a: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11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AF551AF-46B9-41D6-90BF-88C510985A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51130F0-E7D8-4753-AD77-74B26A673C9F}"/>
              </a:ext>
            </a:extLst>
          </p:cNvPr>
          <p:cNvSpPr txBox="1">
            <a:spLocks/>
          </p:cNvSpPr>
          <p:nvPr/>
        </p:nvSpPr>
        <p:spPr>
          <a:xfrm>
            <a:off x="838199" y="1124159"/>
            <a:ext cx="5046233" cy="523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>
                <a:solidFill>
                  <a:schemeClr val="bg1"/>
                </a:solidFill>
              </a:rPr>
              <a:t>Thank</a:t>
            </a:r>
            <a:r>
              <a:rPr lang="en-SI" dirty="0">
                <a:solidFill>
                  <a:schemeClr val="bg1"/>
                </a:solidFill>
              </a:rPr>
              <a:t> you</a:t>
            </a:r>
            <a:r>
              <a:rPr lang="sl-SI" dirty="0">
                <a:solidFill>
                  <a:schemeClr val="bg1"/>
                </a:solidFill>
              </a:rPr>
              <a:t> for </a:t>
            </a:r>
            <a:r>
              <a:rPr lang="en-SI" dirty="0">
                <a:solidFill>
                  <a:schemeClr val="bg1"/>
                </a:solidFill>
              </a:rPr>
              <a:t>your</a:t>
            </a:r>
            <a:r>
              <a:rPr lang="sl-SI" dirty="0">
                <a:solidFill>
                  <a:schemeClr val="bg1"/>
                </a:solidFill>
              </a:rPr>
              <a:t> attention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B3D7D8-4E3C-4416-8B92-3B5B47338B06}"/>
              </a:ext>
            </a:extLst>
          </p:cNvPr>
          <p:cNvCxnSpPr>
            <a:cxnSpLocks/>
          </p:cNvCxnSpPr>
          <p:nvPr/>
        </p:nvCxnSpPr>
        <p:spPr>
          <a:xfrm>
            <a:off x="838199" y="1027906"/>
            <a:ext cx="1227221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F5C9912-D089-43E5-AFFD-749B8E527EDB}"/>
              </a:ext>
            </a:extLst>
          </p:cNvPr>
          <p:cNvSpPr txBox="1"/>
          <p:nvPr/>
        </p:nvSpPr>
        <p:spPr>
          <a:xfrm>
            <a:off x="838200" y="4292750"/>
            <a:ext cx="6874565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solidFill>
                  <a:schemeClr val="bg1"/>
                </a:solidFill>
              </a:rPr>
              <a:t>Jožef</a:t>
            </a:r>
            <a:r>
              <a:rPr lang="en-US" dirty="0">
                <a:solidFill>
                  <a:schemeClr val="bg1"/>
                </a:solidFill>
              </a:rPr>
              <a:t> Stefan</a:t>
            </a:r>
            <a:r>
              <a:rPr lang="en-SI" dirty="0">
                <a:solidFill>
                  <a:schemeClr val="bg1"/>
                </a:solidFill>
              </a:rPr>
              <a:t> Institute</a:t>
            </a:r>
            <a:br>
              <a:rPr lang="sl-SI" dirty="0">
                <a:solidFill>
                  <a:schemeClr val="bg1"/>
                </a:solidFill>
              </a:rPr>
            </a:br>
            <a:r>
              <a:rPr lang="sl-SI" dirty="0">
                <a:solidFill>
                  <a:schemeClr val="bg1"/>
                </a:solidFill>
              </a:rPr>
              <a:t>Jamova cesta 39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l-SI" dirty="0">
                <a:solidFill>
                  <a:schemeClr val="bg1"/>
                </a:solidFill>
              </a:rPr>
              <a:t>1000 Ljubljana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l-SI" dirty="0">
                <a:solidFill>
                  <a:schemeClr val="bg1"/>
                </a:solidFill>
              </a:rPr>
              <a:t>Sloveni</a:t>
            </a:r>
            <a:r>
              <a:rPr lang="en-US" dirty="0">
                <a:solidFill>
                  <a:schemeClr val="bg1"/>
                </a:solidFill>
              </a:rPr>
              <a:t>j</a:t>
            </a:r>
            <a:r>
              <a:rPr lang="sl-SI" dirty="0">
                <a:solidFill>
                  <a:schemeClr val="bg1"/>
                </a:solidFill>
              </a:rPr>
              <a:t>a</a:t>
            </a:r>
            <a:br>
              <a:rPr lang="sl-SI" dirty="0">
                <a:solidFill>
                  <a:schemeClr val="bg1"/>
                </a:solidFill>
              </a:rPr>
            </a:br>
            <a:endParaRPr lang="sl-SI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l-SI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https://www.ijs.si/</a:t>
            </a:r>
            <a:endParaRPr lang="en-GB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729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12">
            <a:extLst>
              <a:ext uri="{FF2B5EF4-FFF2-40B4-BE49-F238E27FC236}">
                <a16:creationId xmlns:a16="http://schemas.microsoft.com/office/drawing/2014/main" id="{518B09E7-E291-EFBC-696F-0A770C1905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1"/>
          <a:stretch/>
        </p:blipFill>
        <p:spPr>
          <a:xfrm>
            <a:off x="687471" y="1994482"/>
            <a:ext cx="3486051" cy="38234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EE162A-DF57-4678-AB0A-0131D25F4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24159"/>
            <a:ext cx="3758967" cy="523600"/>
          </a:xfrm>
        </p:spPr>
        <p:txBody>
          <a:bodyPr/>
          <a:lstStyle/>
          <a:p>
            <a:r>
              <a:rPr lang="sl-SI" dirty="0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8158014-2F47-4077-A42E-BAD13FBC9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6555" y="3838468"/>
            <a:ext cx="5558406" cy="1941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>
                <a:effectLst/>
              </a:rPr>
              <a:t>Jožef</a:t>
            </a:r>
            <a:r>
              <a:rPr lang="en-US" dirty="0">
                <a:effectLst/>
              </a:rPr>
              <a:t> Stefan: distinguished 19th century physicist, most famous for his work on the Stefan-Boltzmann law of black-body radiation</a:t>
            </a:r>
            <a:endParaRPr lang="sl-SI" dirty="0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1DAC50F-E1F0-43B8-B116-D0E302AA3F02}"/>
              </a:ext>
            </a:extLst>
          </p:cNvPr>
          <p:cNvCxnSpPr>
            <a:cxnSpLocks/>
          </p:cNvCxnSpPr>
          <p:nvPr/>
        </p:nvCxnSpPr>
        <p:spPr>
          <a:xfrm>
            <a:off x="838199" y="6009500"/>
            <a:ext cx="1047033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9672CFF7-2E1F-4596-B39A-D1F9CCFA8484}"/>
              </a:ext>
            </a:extLst>
          </p:cNvPr>
          <p:cNvSpPr txBox="1">
            <a:spLocks/>
          </p:cNvSpPr>
          <p:nvPr/>
        </p:nvSpPr>
        <p:spPr>
          <a:xfrm>
            <a:off x="4981675" y="4901565"/>
            <a:ext cx="2572597" cy="11617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/>
              <a:t>Jožef</a:t>
            </a:r>
            <a:r>
              <a:rPr lang="en-US" b="1" dirty="0"/>
              <a:t> Stefan</a:t>
            </a:r>
            <a:br>
              <a:rPr lang="en-US" b="1" dirty="0"/>
            </a:br>
            <a:r>
              <a:rPr lang="en-US" dirty="0"/>
              <a:t>1835–1893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03A7762-2C6D-481C-9268-D34658F7945F}"/>
              </a:ext>
            </a:extLst>
          </p:cNvPr>
          <p:cNvSpPr txBox="1">
            <a:spLocks/>
          </p:cNvSpPr>
          <p:nvPr/>
        </p:nvSpPr>
        <p:spPr>
          <a:xfrm>
            <a:off x="838199" y="1124159"/>
            <a:ext cx="3829260" cy="523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/>
              <a:t>Name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Institute</a:t>
            </a:r>
          </a:p>
        </p:txBody>
      </p:sp>
    </p:spTree>
    <p:extLst>
      <p:ext uri="{BB962C8B-B14F-4D97-AF65-F5344CB8AC3E}">
        <p14:creationId xmlns:p14="http://schemas.microsoft.com/office/powerpoint/2010/main" val="185035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40957A-99B7-4B86-88D9-FD32FCF40185}"/>
              </a:ext>
            </a:extLst>
          </p:cNvPr>
          <p:cNvCxnSpPr>
            <a:cxnSpLocks/>
          </p:cNvCxnSpPr>
          <p:nvPr/>
        </p:nvCxnSpPr>
        <p:spPr>
          <a:xfrm flipV="1">
            <a:off x="1146410" y="2357593"/>
            <a:ext cx="0" cy="234794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463DD94-3EEA-486F-8FD1-0C0593E94193}"/>
              </a:ext>
            </a:extLst>
          </p:cNvPr>
          <p:cNvCxnSpPr>
            <a:cxnSpLocks/>
          </p:cNvCxnSpPr>
          <p:nvPr/>
        </p:nvCxnSpPr>
        <p:spPr>
          <a:xfrm flipV="1">
            <a:off x="2676272" y="2357592"/>
            <a:ext cx="0" cy="181761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7E1A6CD-408C-4FC4-BB6F-B65D7B0FE443}"/>
              </a:ext>
            </a:extLst>
          </p:cNvPr>
          <p:cNvCxnSpPr>
            <a:cxnSpLocks/>
          </p:cNvCxnSpPr>
          <p:nvPr/>
        </p:nvCxnSpPr>
        <p:spPr>
          <a:xfrm flipV="1">
            <a:off x="3449995" y="2357592"/>
            <a:ext cx="0" cy="181761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68A0688-0326-44C7-BE4B-C0B3DA3CCBA7}"/>
              </a:ext>
            </a:extLst>
          </p:cNvPr>
          <p:cNvCxnSpPr>
            <a:cxnSpLocks/>
          </p:cNvCxnSpPr>
          <p:nvPr/>
        </p:nvCxnSpPr>
        <p:spPr>
          <a:xfrm flipV="1">
            <a:off x="4061680" y="2357592"/>
            <a:ext cx="0" cy="181761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5FE67B2-810D-43CE-A8AF-57262F1A1E83}"/>
              </a:ext>
            </a:extLst>
          </p:cNvPr>
          <p:cNvCxnSpPr>
            <a:cxnSpLocks/>
          </p:cNvCxnSpPr>
          <p:nvPr/>
        </p:nvCxnSpPr>
        <p:spPr>
          <a:xfrm flipV="1">
            <a:off x="6212345" y="2357592"/>
            <a:ext cx="0" cy="181761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27496E6-7857-48DB-95AD-BCBB72117872}"/>
              </a:ext>
            </a:extLst>
          </p:cNvPr>
          <p:cNvCxnSpPr>
            <a:cxnSpLocks/>
          </p:cNvCxnSpPr>
          <p:nvPr/>
        </p:nvCxnSpPr>
        <p:spPr>
          <a:xfrm flipV="1">
            <a:off x="7004374" y="2357593"/>
            <a:ext cx="0" cy="204214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44D5C49-8447-417D-B4D9-03D310084A62}"/>
              </a:ext>
            </a:extLst>
          </p:cNvPr>
          <p:cNvCxnSpPr>
            <a:cxnSpLocks/>
          </p:cNvCxnSpPr>
          <p:nvPr/>
        </p:nvCxnSpPr>
        <p:spPr>
          <a:xfrm flipV="1">
            <a:off x="8704018" y="2357592"/>
            <a:ext cx="0" cy="181761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62D059B-18E9-42C0-AAA7-1402CC2C68FB}"/>
              </a:ext>
            </a:extLst>
          </p:cNvPr>
          <p:cNvCxnSpPr>
            <a:cxnSpLocks/>
          </p:cNvCxnSpPr>
          <p:nvPr/>
        </p:nvCxnSpPr>
        <p:spPr>
          <a:xfrm flipV="1">
            <a:off x="11062807" y="2357592"/>
            <a:ext cx="0" cy="181761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864BF35-965B-450D-B3E4-1AEF96FB21A1}"/>
              </a:ext>
            </a:extLst>
          </p:cNvPr>
          <p:cNvCxnSpPr>
            <a:cxnSpLocks/>
          </p:cNvCxnSpPr>
          <p:nvPr/>
        </p:nvCxnSpPr>
        <p:spPr>
          <a:xfrm flipV="1">
            <a:off x="9964249" y="2357592"/>
            <a:ext cx="0" cy="181761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9D26A38-6B56-4945-836B-82A8E6DFF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History</a:t>
            </a:r>
            <a:endParaRPr lang="sl-S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3D8E804-2FD1-49E4-A398-20D6F473109B}"/>
              </a:ext>
            </a:extLst>
          </p:cNvPr>
          <p:cNvCxnSpPr>
            <a:cxnSpLocks/>
          </p:cNvCxnSpPr>
          <p:nvPr/>
        </p:nvCxnSpPr>
        <p:spPr>
          <a:xfrm>
            <a:off x="0" y="4524668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043C554-6E28-4DCC-8E14-651E3C07C1C9}"/>
              </a:ext>
            </a:extLst>
          </p:cNvPr>
          <p:cNvSpPr txBox="1"/>
          <p:nvPr/>
        </p:nvSpPr>
        <p:spPr>
          <a:xfrm>
            <a:off x="838200" y="1565687"/>
            <a:ext cx="687456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SI" dirty="0"/>
              <a:t>Institute m</a:t>
            </a:r>
            <a:r>
              <a:rPr lang="en-US" dirty="0" err="1"/>
              <a:t>ilestones</a:t>
            </a:r>
            <a:r>
              <a:rPr lang="en-US" dirty="0"/>
              <a:t> and growth </a:t>
            </a:r>
            <a:r>
              <a:rPr lang="en-SI" dirty="0"/>
              <a:t>in the number</a:t>
            </a:r>
            <a:r>
              <a:rPr lang="en-US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en-US" dirty="0"/>
              <a:t>employees</a:t>
            </a:r>
            <a:endParaRPr lang="sl-SI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BEEB7E-C4FF-47AC-8FD2-8CD4073CF56D}"/>
              </a:ext>
            </a:extLst>
          </p:cNvPr>
          <p:cNvSpPr txBox="1"/>
          <p:nvPr/>
        </p:nvSpPr>
        <p:spPr>
          <a:xfrm rot="5400000">
            <a:off x="1083725" y="4755878"/>
            <a:ext cx="646331" cy="1147162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pPr defTabSz="534988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Establishment of the Physic</a:t>
            </a:r>
            <a:r>
              <a:rPr lang="en-SI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Institute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EC66A5D-4D73-40CE-B6DD-EA2CA5762D91}"/>
              </a:ext>
            </a:extLst>
          </p:cNvPr>
          <p:cNvSpPr/>
          <p:nvPr/>
        </p:nvSpPr>
        <p:spPr>
          <a:xfrm>
            <a:off x="2293209" y="4138284"/>
            <a:ext cx="757857" cy="75785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DD42197-A1E8-45BC-AAF5-1277AB3D3DDF}"/>
              </a:ext>
            </a:extLst>
          </p:cNvPr>
          <p:cNvSpPr txBox="1">
            <a:spLocks/>
          </p:cNvSpPr>
          <p:nvPr/>
        </p:nvSpPr>
        <p:spPr>
          <a:xfrm>
            <a:off x="2293209" y="4414646"/>
            <a:ext cx="757857" cy="3709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dirty="0">
                <a:solidFill>
                  <a:schemeClr val="bg1"/>
                </a:solidFill>
              </a:rPr>
              <a:t>1959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2FE087-A370-4F5B-8960-9C1344425749}"/>
              </a:ext>
            </a:extLst>
          </p:cNvPr>
          <p:cNvSpPr txBox="1"/>
          <p:nvPr/>
        </p:nvSpPr>
        <p:spPr>
          <a:xfrm rot="5400000">
            <a:off x="2396062" y="4755877"/>
            <a:ext cx="646331" cy="1147163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pPr defTabSz="534988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Jožef Stefan“</a:t>
            </a:r>
            <a:endParaRPr lang="en-SI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534988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Nuclear Institute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E4AD8BE-6D2C-446E-964F-8F7DDC92A01E}"/>
              </a:ext>
            </a:extLst>
          </p:cNvPr>
          <p:cNvSpPr/>
          <p:nvPr/>
        </p:nvSpPr>
        <p:spPr>
          <a:xfrm>
            <a:off x="10666843" y="4123375"/>
            <a:ext cx="757857" cy="75785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32C6286-3DFA-4710-8CDF-85A5B3D650C4}"/>
              </a:ext>
            </a:extLst>
          </p:cNvPr>
          <p:cNvSpPr txBox="1">
            <a:spLocks/>
          </p:cNvSpPr>
          <p:nvPr/>
        </p:nvSpPr>
        <p:spPr>
          <a:xfrm>
            <a:off x="10666843" y="4399737"/>
            <a:ext cx="757857" cy="3709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dirty="0">
                <a:solidFill>
                  <a:schemeClr val="bg1"/>
                </a:solidFill>
              </a:rPr>
              <a:t>202</a:t>
            </a:r>
            <a:r>
              <a:rPr lang="en-US" dirty="0">
                <a:solidFill>
                  <a:schemeClr val="bg1"/>
                </a:solidFill>
              </a:rPr>
              <a:t>0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7CCE50F-53A0-4863-A197-D51E5C2A9FCD}"/>
              </a:ext>
            </a:extLst>
          </p:cNvPr>
          <p:cNvSpPr/>
          <p:nvPr/>
        </p:nvSpPr>
        <p:spPr>
          <a:xfrm>
            <a:off x="3682752" y="4138284"/>
            <a:ext cx="757857" cy="75785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CF0360-ACBB-422F-BB3A-B970DE44126D}"/>
              </a:ext>
            </a:extLst>
          </p:cNvPr>
          <p:cNvSpPr txBox="1">
            <a:spLocks/>
          </p:cNvSpPr>
          <p:nvPr/>
        </p:nvSpPr>
        <p:spPr>
          <a:xfrm>
            <a:off x="3682752" y="4414646"/>
            <a:ext cx="757857" cy="3709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dirty="0">
                <a:solidFill>
                  <a:schemeClr val="bg1"/>
                </a:solidFill>
              </a:rPr>
              <a:t>1969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35592C-0A3A-4258-890A-64B3E3AD08F0}"/>
              </a:ext>
            </a:extLst>
          </p:cNvPr>
          <p:cNvSpPr txBox="1"/>
          <p:nvPr/>
        </p:nvSpPr>
        <p:spPr>
          <a:xfrm rot="5400000">
            <a:off x="4768200" y="4312621"/>
            <a:ext cx="430887" cy="1818231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pPr defTabSz="534988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“Jožef Stefan”</a:t>
            </a:r>
            <a:endParaRPr lang="en-SI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534988"/>
            <a:r>
              <a:rPr lang="en-SI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Institute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24AC607-8873-4C6C-A660-F743B19EC1FC}"/>
              </a:ext>
            </a:extLst>
          </p:cNvPr>
          <p:cNvSpPr/>
          <p:nvPr/>
        </p:nvSpPr>
        <p:spPr>
          <a:xfrm>
            <a:off x="695047" y="4138284"/>
            <a:ext cx="757857" cy="75785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38D8715B-5CBE-4613-8CDE-851AF0C84E0E}"/>
              </a:ext>
            </a:extLst>
          </p:cNvPr>
          <p:cNvSpPr txBox="1">
            <a:spLocks/>
          </p:cNvSpPr>
          <p:nvPr/>
        </p:nvSpPr>
        <p:spPr>
          <a:xfrm>
            <a:off x="695047" y="4414646"/>
            <a:ext cx="757857" cy="3709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dirty="0">
                <a:solidFill>
                  <a:schemeClr val="bg1"/>
                </a:solidFill>
              </a:rPr>
              <a:t>1946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42243B1-AD17-409F-8BCB-BC6D35A6853B}"/>
              </a:ext>
            </a:extLst>
          </p:cNvPr>
          <p:cNvSpPr/>
          <p:nvPr/>
        </p:nvSpPr>
        <p:spPr>
          <a:xfrm>
            <a:off x="9575694" y="4123375"/>
            <a:ext cx="757857" cy="75785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45A768CE-E35A-46DD-B547-715A93831F26}"/>
              </a:ext>
            </a:extLst>
          </p:cNvPr>
          <p:cNvSpPr txBox="1">
            <a:spLocks/>
          </p:cNvSpPr>
          <p:nvPr/>
        </p:nvSpPr>
        <p:spPr>
          <a:xfrm>
            <a:off x="9575694" y="4399737"/>
            <a:ext cx="757857" cy="3709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201</a:t>
            </a:r>
            <a:r>
              <a:rPr lang="sl-SI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A7CE312-CF84-4F93-A8F3-8F52F598E579}"/>
              </a:ext>
            </a:extLst>
          </p:cNvPr>
          <p:cNvSpPr txBox="1"/>
          <p:nvPr/>
        </p:nvSpPr>
        <p:spPr>
          <a:xfrm rot="5400000">
            <a:off x="9831489" y="4864947"/>
            <a:ext cx="430887" cy="713582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pPr defTabSz="534988"/>
            <a:r>
              <a:rPr lang="sl-SI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First ERC </a:t>
            </a:r>
            <a:r>
              <a:rPr lang="sl-SI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project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C35D87E-5249-4E7A-9953-618BFCA3388C}"/>
              </a:ext>
            </a:extLst>
          </p:cNvPr>
          <p:cNvSpPr/>
          <p:nvPr/>
        </p:nvSpPr>
        <p:spPr>
          <a:xfrm>
            <a:off x="8317011" y="4138284"/>
            <a:ext cx="757857" cy="75785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3414C601-D16B-4600-9579-CB2AA6D7BE86}"/>
              </a:ext>
            </a:extLst>
          </p:cNvPr>
          <p:cNvSpPr txBox="1">
            <a:spLocks/>
          </p:cNvSpPr>
          <p:nvPr/>
        </p:nvSpPr>
        <p:spPr>
          <a:xfrm>
            <a:off x="8317011" y="4414646"/>
            <a:ext cx="757857" cy="3709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2004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44E0036-1F11-44DC-88C1-453E22078524}"/>
              </a:ext>
            </a:extLst>
          </p:cNvPr>
          <p:cNvSpPr txBox="1"/>
          <p:nvPr/>
        </p:nvSpPr>
        <p:spPr>
          <a:xfrm rot="5400000">
            <a:off x="8613887" y="4697150"/>
            <a:ext cx="861774" cy="1480061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pPr defTabSz="534988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Jožef Stefan International Postgraduate School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56DEA32-423B-41EC-9377-9DBC35BE2BC8}"/>
              </a:ext>
            </a:extLst>
          </p:cNvPr>
          <p:cNvSpPr/>
          <p:nvPr/>
        </p:nvSpPr>
        <p:spPr>
          <a:xfrm>
            <a:off x="6967034" y="4138284"/>
            <a:ext cx="757857" cy="75785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1AA8D475-F65A-47E9-BFC7-2C868E6ABE73}"/>
              </a:ext>
            </a:extLst>
          </p:cNvPr>
          <p:cNvSpPr txBox="1">
            <a:spLocks/>
          </p:cNvSpPr>
          <p:nvPr/>
        </p:nvSpPr>
        <p:spPr>
          <a:xfrm>
            <a:off x="6967034" y="4414646"/>
            <a:ext cx="757857" cy="3709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1992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67F0CFB-E29A-4782-AF3E-25423564BCCA}"/>
              </a:ext>
            </a:extLst>
          </p:cNvPr>
          <p:cNvSpPr txBox="1"/>
          <p:nvPr/>
        </p:nvSpPr>
        <p:spPr>
          <a:xfrm rot="5400000">
            <a:off x="7295879" y="4677448"/>
            <a:ext cx="430887" cy="1088578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pPr defTabSz="534988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Technology Park JSI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442A11B-BEA6-4277-BE96-53000AE62FB1}"/>
              </a:ext>
            </a:extLst>
          </p:cNvPr>
          <p:cNvSpPr/>
          <p:nvPr/>
        </p:nvSpPr>
        <p:spPr>
          <a:xfrm>
            <a:off x="5830153" y="4123375"/>
            <a:ext cx="757857" cy="75785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E0012CE4-95A3-430B-B0A3-CDAE0E51A625}"/>
              </a:ext>
            </a:extLst>
          </p:cNvPr>
          <p:cNvSpPr txBox="1">
            <a:spLocks/>
          </p:cNvSpPr>
          <p:nvPr/>
        </p:nvSpPr>
        <p:spPr>
          <a:xfrm>
            <a:off x="5830153" y="4399737"/>
            <a:ext cx="757857" cy="3709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1985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6840797-CF35-453A-BE09-2EE99FF418B3}"/>
              </a:ext>
            </a:extLst>
          </p:cNvPr>
          <p:cNvSpPr txBox="1"/>
          <p:nvPr/>
        </p:nvSpPr>
        <p:spPr>
          <a:xfrm rot="5400000">
            <a:off x="5899818" y="4815460"/>
            <a:ext cx="646331" cy="1027997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pPr defTabSz="534988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Project </a:t>
            </a:r>
            <a:r>
              <a:rPr lang="en-SI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2000 new researchers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E2DC1D5-D7AB-4DBC-B291-2D5C72C4A8D1}"/>
              </a:ext>
            </a:extLst>
          </p:cNvPr>
          <p:cNvSpPr/>
          <p:nvPr/>
        </p:nvSpPr>
        <p:spPr>
          <a:xfrm>
            <a:off x="3090632" y="4145740"/>
            <a:ext cx="757857" cy="75785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577A11ED-C1F0-480B-98B3-55B5508C7377}"/>
              </a:ext>
            </a:extLst>
          </p:cNvPr>
          <p:cNvSpPr txBox="1">
            <a:spLocks/>
          </p:cNvSpPr>
          <p:nvPr/>
        </p:nvSpPr>
        <p:spPr>
          <a:xfrm>
            <a:off x="3090632" y="4422102"/>
            <a:ext cx="757857" cy="3709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dirty="0">
                <a:solidFill>
                  <a:schemeClr val="bg1"/>
                </a:solidFill>
              </a:rPr>
              <a:t>196</a:t>
            </a:r>
            <a:r>
              <a:rPr lang="en-US" dirty="0">
                <a:solidFill>
                  <a:schemeClr val="bg1"/>
                </a:solidFill>
              </a:rPr>
              <a:t>6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02C960E-65C2-40D1-856B-8263759726E9}"/>
              </a:ext>
            </a:extLst>
          </p:cNvPr>
          <p:cNvSpPr txBox="1"/>
          <p:nvPr/>
        </p:nvSpPr>
        <p:spPr>
          <a:xfrm rot="5400000">
            <a:off x="3454955" y="4855277"/>
            <a:ext cx="430887" cy="732919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pPr defTabSz="534988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TRIGA</a:t>
            </a:r>
            <a:endParaRPr lang="en-SI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534988"/>
            <a:r>
              <a:rPr lang="en-SI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Reactor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0366662-54B2-4773-9559-039819B43929}"/>
              </a:ext>
            </a:extLst>
          </p:cNvPr>
          <p:cNvSpPr txBox="1"/>
          <p:nvPr/>
        </p:nvSpPr>
        <p:spPr>
          <a:xfrm rot="5400000">
            <a:off x="10685028" y="5052857"/>
            <a:ext cx="1292662" cy="1199535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pPr defTabSz="534988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International Research Centre on Artificial Intelligence (UNESCO)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95128BF1-445B-4F48-BE49-446B2CD55145}"/>
              </a:ext>
            </a:extLst>
          </p:cNvPr>
          <p:cNvSpPr txBox="1">
            <a:spLocks/>
          </p:cNvSpPr>
          <p:nvPr/>
        </p:nvSpPr>
        <p:spPr>
          <a:xfrm>
            <a:off x="1144693" y="2361049"/>
            <a:ext cx="757857" cy="370923"/>
          </a:xfrm>
          <a:prstGeom prst="rect">
            <a:avLst/>
          </a:prstGeom>
        </p:spPr>
        <p:txBody>
          <a:bodyPr vert="horz" lIns="7200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endParaRPr lang="sl-SI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CF870904-F1D2-4160-B098-347132E87353}"/>
              </a:ext>
            </a:extLst>
          </p:cNvPr>
          <p:cNvSpPr txBox="1">
            <a:spLocks/>
          </p:cNvSpPr>
          <p:nvPr/>
        </p:nvSpPr>
        <p:spPr>
          <a:xfrm>
            <a:off x="2672137" y="2345428"/>
            <a:ext cx="757857" cy="370923"/>
          </a:xfrm>
          <a:prstGeom prst="rect">
            <a:avLst/>
          </a:prstGeom>
        </p:spPr>
        <p:txBody>
          <a:bodyPr vert="horz" lIns="7200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335</a:t>
            </a:r>
            <a:endParaRPr lang="sl-SI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1953AA9B-2F70-4CBD-8AAE-7EDA2E4A392E}"/>
              </a:ext>
            </a:extLst>
          </p:cNvPr>
          <p:cNvSpPr txBox="1">
            <a:spLocks/>
          </p:cNvSpPr>
          <p:nvPr/>
        </p:nvSpPr>
        <p:spPr>
          <a:xfrm>
            <a:off x="3449994" y="2363475"/>
            <a:ext cx="757857" cy="370923"/>
          </a:xfrm>
          <a:prstGeom prst="rect">
            <a:avLst/>
          </a:prstGeom>
        </p:spPr>
        <p:txBody>
          <a:bodyPr vert="horz" lIns="7200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443</a:t>
            </a:r>
            <a:endParaRPr lang="sl-SI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4A43E04E-BCF0-439F-AFA7-066DE838D8DD}"/>
              </a:ext>
            </a:extLst>
          </p:cNvPr>
          <p:cNvSpPr txBox="1">
            <a:spLocks/>
          </p:cNvSpPr>
          <p:nvPr/>
        </p:nvSpPr>
        <p:spPr>
          <a:xfrm>
            <a:off x="4069080" y="2353433"/>
            <a:ext cx="757857" cy="370923"/>
          </a:xfrm>
          <a:prstGeom prst="rect">
            <a:avLst/>
          </a:prstGeom>
        </p:spPr>
        <p:txBody>
          <a:bodyPr vert="horz" lIns="7200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420</a:t>
            </a:r>
            <a:endParaRPr lang="sl-SI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1DBDA27F-A352-48C1-87F9-DBECF93D1358}"/>
              </a:ext>
            </a:extLst>
          </p:cNvPr>
          <p:cNvSpPr txBox="1">
            <a:spLocks/>
          </p:cNvSpPr>
          <p:nvPr/>
        </p:nvSpPr>
        <p:spPr>
          <a:xfrm>
            <a:off x="6209177" y="2353433"/>
            <a:ext cx="757857" cy="370923"/>
          </a:xfrm>
          <a:prstGeom prst="rect">
            <a:avLst/>
          </a:prstGeom>
        </p:spPr>
        <p:txBody>
          <a:bodyPr vert="horz" lIns="7200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749</a:t>
            </a:r>
            <a:endParaRPr lang="sl-SI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C099836E-872A-4B71-A4A3-5B83654B3B26}"/>
              </a:ext>
            </a:extLst>
          </p:cNvPr>
          <p:cNvSpPr txBox="1">
            <a:spLocks/>
          </p:cNvSpPr>
          <p:nvPr/>
        </p:nvSpPr>
        <p:spPr>
          <a:xfrm>
            <a:off x="7004374" y="2346533"/>
            <a:ext cx="757857" cy="370923"/>
          </a:xfrm>
          <a:prstGeom prst="rect">
            <a:avLst/>
          </a:prstGeom>
        </p:spPr>
        <p:txBody>
          <a:bodyPr vert="horz" lIns="7200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809</a:t>
            </a:r>
            <a:endParaRPr lang="sl-SI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0094735C-D3FE-4603-B6FF-291D3B372D45}"/>
              </a:ext>
            </a:extLst>
          </p:cNvPr>
          <p:cNvSpPr txBox="1">
            <a:spLocks/>
          </p:cNvSpPr>
          <p:nvPr/>
        </p:nvSpPr>
        <p:spPr>
          <a:xfrm>
            <a:off x="8721054" y="2356031"/>
            <a:ext cx="757857" cy="370923"/>
          </a:xfrm>
          <a:prstGeom prst="rect">
            <a:avLst/>
          </a:prstGeom>
        </p:spPr>
        <p:txBody>
          <a:bodyPr vert="horz" lIns="7200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770</a:t>
            </a:r>
            <a:endParaRPr lang="sl-SI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12390AAA-C928-472E-98D3-E09E24A19EB1}"/>
              </a:ext>
            </a:extLst>
          </p:cNvPr>
          <p:cNvSpPr txBox="1">
            <a:spLocks/>
          </p:cNvSpPr>
          <p:nvPr/>
        </p:nvSpPr>
        <p:spPr>
          <a:xfrm>
            <a:off x="9973735" y="2337972"/>
            <a:ext cx="757857" cy="370923"/>
          </a:xfrm>
          <a:prstGeom prst="rect">
            <a:avLst/>
          </a:prstGeom>
        </p:spPr>
        <p:txBody>
          <a:bodyPr vert="horz" lIns="7200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961</a:t>
            </a:r>
            <a:endParaRPr lang="sl-SI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96A38ED3-D728-4EA8-80BF-B8F7368BCF1F}"/>
              </a:ext>
            </a:extLst>
          </p:cNvPr>
          <p:cNvSpPr txBox="1">
            <a:spLocks/>
          </p:cNvSpPr>
          <p:nvPr/>
        </p:nvSpPr>
        <p:spPr>
          <a:xfrm>
            <a:off x="11078936" y="2353433"/>
            <a:ext cx="757857" cy="370923"/>
          </a:xfrm>
          <a:prstGeom prst="rect">
            <a:avLst/>
          </a:prstGeom>
        </p:spPr>
        <p:txBody>
          <a:bodyPr vert="horz" lIns="7200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1087</a:t>
            </a:r>
            <a:endParaRPr lang="sl-SI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243BB3A9-5CFA-4D8B-9E26-B5F3DA700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693" y="2650283"/>
            <a:ext cx="10106909" cy="143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78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38A201-6551-414F-A442-E3CFA12751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7771" t="3508" r="4478" b="23122"/>
          <a:stretch/>
        </p:blipFill>
        <p:spPr>
          <a:xfrm>
            <a:off x="3698248" y="-1"/>
            <a:ext cx="8493752" cy="6858000"/>
          </a:xfrm>
          <a:prstGeom prst="rect">
            <a:avLst/>
          </a:prstGeom>
          <a:ln>
            <a:noFill/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C37F78B-33AA-4F7D-BD57-D8F3A1B3112A}"/>
              </a:ext>
            </a:extLst>
          </p:cNvPr>
          <p:cNvSpPr/>
          <p:nvPr/>
        </p:nvSpPr>
        <p:spPr>
          <a:xfrm>
            <a:off x="10455753" y="399608"/>
            <a:ext cx="100800" cy="1008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C8ACEFE-71CA-4BB7-A419-DA4937E0A179}"/>
              </a:ext>
            </a:extLst>
          </p:cNvPr>
          <p:cNvCxnSpPr>
            <a:cxnSpLocks/>
          </p:cNvCxnSpPr>
          <p:nvPr/>
        </p:nvCxnSpPr>
        <p:spPr>
          <a:xfrm flipV="1">
            <a:off x="9838160" y="500409"/>
            <a:ext cx="617593" cy="41372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B9918100-6E4C-49D5-BC85-DF8F28EAD228}"/>
              </a:ext>
            </a:extLst>
          </p:cNvPr>
          <p:cNvSpPr/>
          <p:nvPr/>
        </p:nvSpPr>
        <p:spPr>
          <a:xfrm>
            <a:off x="7267437" y="918844"/>
            <a:ext cx="2570723" cy="5235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EE162A-DF57-4678-AB0A-0131D25F4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4159"/>
            <a:ext cx="2087880" cy="523600"/>
          </a:xfrm>
        </p:spPr>
        <p:txBody>
          <a:bodyPr/>
          <a:lstStyle/>
          <a:p>
            <a:r>
              <a:rPr lang="en-US" dirty="0"/>
              <a:t>Lo</a:t>
            </a:r>
            <a:r>
              <a:rPr lang="en-SI" dirty="0"/>
              <a:t>cation</a:t>
            </a: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1C1B5-CECD-414E-A23D-2F86C9888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0569" y="1084029"/>
            <a:ext cx="2570724" cy="398537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Domžale</a:t>
            </a:r>
            <a:endParaRPr lang="sl-SI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876E1B8-4C6D-481E-80FB-9770A7BF9742}"/>
              </a:ext>
            </a:extLst>
          </p:cNvPr>
          <p:cNvSpPr txBox="1">
            <a:spLocks/>
          </p:cNvSpPr>
          <p:nvPr/>
        </p:nvSpPr>
        <p:spPr>
          <a:xfrm>
            <a:off x="7787841" y="1084030"/>
            <a:ext cx="1884219" cy="12550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sl-SI" dirty="0"/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6BE5F8-39EC-4CCB-9A3C-E719D1962EEA}"/>
              </a:ext>
            </a:extLst>
          </p:cNvPr>
          <p:cNvSpPr txBox="1"/>
          <p:nvPr/>
        </p:nvSpPr>
        <p:spPr>
          <a:xfrm flipH="1">
            <a:off x="838200" y="1565686"/>
            <a:ext cx="226648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Locations and 
number</a:t>
            </a:r>
            <a:r>
              <a:rPr lang="en-SI" dirty="0"/>
              <a:t>s of</a:t>
            </a:r>
            <a:r>
              <a:rPr lang="en-US" dirty="0"/>
              <a:t> 
</a:t>
            </a:r>
            <a:r>
              <a:rPr lang="en-SI" dirty="0"/>
              <a:t>e</a:t>
            </a:r>
            <a:r>
              <a:rPr lang="en-US" dirty="0" err="1"/>
              <a:t>mployees</a:t>
            </a:r>
            <a:endParaRPr lang="sl-SI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F8C2B29-4737-4C26-9B0B-AB78ED5D9D6B}"/>
              </a:ext>
            </a:extLst>
          </p:cNvPr>
          <p:cNvCxnSpPr>
            <a:cxnSpLocks/>
          </p:cNvCxnSpPr>
          <p:nvPr/>
        </p:nvCxnSpPr>
        <p:spPr>
          <a:xfrm>
            <a:off x="7267437" y="920318"/>
            <a:ext cx="2570723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9B572AD-B7A7-4386-BC7A-DA9AC81E4F5A}"/>
              </a:ext>
            </a:extLst>
          </p:cNvPr>
          <p:cNvCxnSpPr>
            <a:cxnSpLocks/>
          </p:cNvCxnSpPr>
          <p:nvPr/>
        </p:nvCxnSpPr>
        <p:spPr>
          <a:xfrm flipV="1">
            <a:off x="9838160" y="2897335"/>
            <a:ext cx="535649" cy="41991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C413EC41-93E9-4A2B-8F23-EF132A5668DB}"/>
              </a:ext>
            </a:extLst>
          </p:cNvPr>
          <p:cNvSpPr/>
          <p:nvPr/>
        </p:nvSpPr>
        <p:spPr>
          <a:xfrm>
            <a:off x="7267437" y="3315771"/>
            <a:ext cx="2570723" cy="5235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402F2015-50DC-425E-A918-A1EEA2BB734B}"/>
              </a:ext>
            </a:extLst>
          </p:cNvPr>
          <p:cNvCxnSpPr>
            <a:cxnSpLocks/>
          </p:cNvCxnSpPr>
          <p:nvPr/>
        </p:nvCxnSpPr>
        <p:spPr>
          <a:xfrm>
            <a:off x="7267437" y="3317245"/>
            <a:ext cx="2570723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C635C863-8C0E-472C-9EBD-51043AC6A20F}"/>
              </a:ext>
            </a:extLst>
          </p:cNvPr>
          <p:cNvSpPr txBox="1">
            <a:spLocks/>
          </p:cNvSpPr>
          <p:nvPr/>
        </p:nvSpPr>
        <p:spPr>
          <a:xfrm>
            <a:off x="7360569" y="3482023"/>
            <a:ext cx="2548345" cy="4199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Brinje</a:t>
            </a:r>
            <a:endParaRPr lang="sl-SI" dirty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F72B1971-A702-4C3A-8931-7811098961E0}"/>
              </a:ext>
            </a:extLst>
          </p:cNvPr>
          <p:cNvSpPr txBox="1">
            <a:spLocks/>
          </p:cNvSpPr>
          <p:nvPr/>
        </p:nvSpPr>
        <p:spPr>
          <a:xfrm>
            <a:off x="7787841" y="3463221"/>
            <a:ext cx="1884219" cy="12550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sl-SI" dirty="0"/>
              <a:t>183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FC7AB44-3C87-45EA-8243-41D370CCFE6F}"/>
              </a:ext>
            </a:extLst>
          </p:cNvPr>
          <p:cNvCxnSpPr>
            <a:cxnSpLocks/>
          </p:cNvCxnSpPr>
          <p:nvPr/>
        </p:nvCxnSpPr>
        <p:spPr>
          <a:xfrm>
            <a:off x="4954138" y="4153984"/>
            <a:ext cx="1376586" cy="131775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8E6E6155-82B5-4EBF-8CF7-954A4ED41961}"/>
              </a:ext>
            </a:extLst>
          </p:cNvPr>
          <p:cNvSpPr/>
          <p:nvPr/>
        </p:nvSpPr>
        <p:spPr>
          <a:xfrm>
            <a:off x="2393134" y="4153984"/>
            <a:ext cx="2570723" cy="5235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91C15E08-73D3-432A-B9D7-6017281AE330}"/>
              </a:ext>
            </a:extLst>
          </p:cNvPr>
          <p:cNvCxnSpPr>
            <a:cxnSpLocks/>
          </p:cNvCxnSpPr>
          <p:nvPr/>
        </p:nvCxnSpPr>
        <p:spPr>
          <a:xfrm>
            <a:off x="2393134" y="4155458"/>
            <a:ext cx="2570723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42F2560B-240A-4550-BFE2-680A11AB989F}"/>
              </a:ext>
            </a:extLst>
          </p:cNvPr>
          <p:cNvSpPr/>
          <p:nvPr/>
        </p:nvSpPr>
        <p:spPr>
          <a:xfrm>
            <a:off x="8285230" y="5622106"/>
            <a:ext cx="2570723" cy="5235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CDFA330-DC1D-4395-AC4C-3049D7160A69}"/>
              </a:ext>
            </a:extLst>
          </p:cNvPr>
          <p:cNvCxnSpPr>
            <a:cxnSpLocks/>
          </p:cNvCxnSpPr>
          <p:nvPr/>
        </p:nvCxnSpPr>
        <p:spPr>
          <a:xfrm>
            <a:off x="8285230" y="5623580"/>
            <a:ext cx="2570723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851A070-4452-4EF5-96D8-7B3EDA030299}"/>
              </a:ext>
            </a:extLst>
          </p:cNvPr>
          <p:cNvCxnSpPr>
            <a:cxnSpLocks/>
          </p:cNvCxnSpPr>
          <p:nvPr/>
        </p:nvCxnSpPr>
        <p:spPr>
          <a:xfrm>
            <a:off x="4494784" y="5257517"/>
            <a:ext cx="1337224" cy="43957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ACC9E6E0-8E05-4A18-A1D2-F359FABC8578}"/>
              </a:ext>
            </a:extLst>
          </p:cNvPr>
          <p:cNvSpPr/>
          <p:nvPr/>
        </p:nvSpPr>
        <p:spPr>
          <a:xfrm>
            <a:off x="1916314" y="5257517"/>
            <a:ext cx="2570723" cy="5235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B173B28-E7CB-40CD-9F75-5F7424302D09}"/>
              </a:ext>
            </a:extLst>
          </p:cNvPr>
          <p:cNvCxnSpPr>
            <a:cxnSpLocks/>
          </p:cNvCxnSpPr>
          <p:nvPr/>
        </p:nvCxnSpPr>
        <p:spPr>
          <a:xfrm>
            <a:off x="1916314" y="5258991"/>
            <a:ext cx="2570723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0786DB9A-C6DF-4143-8563-825D49E853F1}"/>
              </a:ext>
            </a:extLst>
          </p:cNvPr>
          <p:cNvSpPr txBox="1">
            <a:spLocks/>
          </p:cNvSpPr>
          <p:nvPr/>
        </p:nvSpPr>
        <p:spPr>
          <a:xfrm>
            <a:off x="8378362" y="5779670"/>
            <a:ext cx="1884219" cy="12550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Teslova</a:t>
            </a:r>
            <a:r>
              <a:rPr lang="en-US" dirty="0"/>
              <a:t> </a:t>
            </a:r>
            <a:r>
              <a:rPr lang="en-US" dirty="0" err="1"/>
              <a:t>ulica</a:t>
            </a:r>
            <a:endParaRPr lang="sl-SI" dirty="0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215E4C00-86A4-4642-98AA-02DDEDB30653}"/>
              </a:ext>
            </a:extLst>
          </p:cNvPr>
          <p:cNvSpPr txBox="1">
            <a:spLocks/>
          </p:cNvSpPr>
          <p:nvPr/>
        </p:nvSpPr>
        <p:spPr>
          <a:xfrm>
            <a:off x="8805634" y="5785853"/>
            <a:ext cx="1884219" cy="12550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sl-SI" dirty="0"/>
              <a:t>35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46D0F571-CC7F-4655-9633-009CB9F4A0FF}"/>
              </a:ext>
            </a:extLst>
          </p:cNvPr>
          <p:cNvSpPr txBox="1">
            <a:spLocks/>
          </p:cNvSpPr>
          <p:nvPr/>
        </p:nvSpPr>
        <p:spPr>
          <a:xfrm>
            <a:off x="2509881" y="4296745"/>
            <a:ext cx="1884219" cy="12550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Jamova</a:t>
            </a:r>
            <a:r>
              <a:rPr lang="en-US" dirty="0"/>
              <a:t> cesta </a:t>
            </a:r>
            <a:endParaRPr lang="sl-SI" dirty="0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C5E155A7-EE33-46C2-BCB1-7A09F67B587F}"/>
              </a:ext>
            </a:extLst>
          </p:cNvPr>
          <p:cNvSpPr txBox="1">
            <a:spLocks/>
          </p:cNvSpPr>
          <p:nvPr/>
        </p:nvSpPr>
        <p:spPr>
          <a:xfrm>
            <a:off x="2871529" y="4290934"/>
            <a:ext cx="1884219" cy="12550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sl-SI" dirty="0"/>
              <a:t>910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17202918-9642-4DC5-82E2-F7ADA50DE17C}"/>
              </a:ext>
            </a:extLst>
          </p:cNvPr>
          <p:cNvSpPr txBox="1">
            <a:spLocks/>
          </p:cNvSpPr>
          <p:nvPr/>
        </p:nvSpPr>
        <p:spPr>
          <a:xfrm>
            <a:off x="2047732" y="5420385"/>
            <a:ext cx="1884219" cy="12550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Tržaška</a:t>
            </a:r>
            <a:r>
              <a:rPr lang="en-US" dirty="0"/>
              <a:t> cesta</a:t>
            </a:r>
            <a:endParaRPr lang="sl-SI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F92107F9-A5CD-43B2-8A0A-737A8949B21B}"/>
              </a:ext>
            </a:extLst>
          </p:cNvPr>
          <p:cNvSpPr txBox="1">
            <a:spLocks/>
          </p:cNvSpPr>
          <p:nvPr/>
        </p:nvSpPr>
        <p:spPr>
          <a:xfrm>
            <a:off x="2388336" y="5420385"/>
            <a:ext cx="1884219" cy="12550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sl-SI" dirty="0"/>
              <a:t>84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A9CFF6CF-46D1-460A-A7EF-3522843E7E3B}"/>
              </a:ext>
            </a:extLst>
          </p:cNvPr>
          <p:cNvSpPr/>
          <p:nvPr/>
        </p:nvSpPr>
        <p:spPr>
          <a:xfrm>
            <a:off x="10187928" y="2598469"/>
            <a:ext cx="540327" cy="540327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EBBA89B-D424-40C5-9A21-99850BF6F7C9}"/>
              </a:ext>
            </a:extLst>
          </p:cNvPr>
          <p:cNvSpPr/>
          <p:nvPr/>
        </p:nvSpPr>
        <p:spPr>
          <a:xfrm>
            <a:off x="5832008" y="4949042"/>
            <a:ext cx="1213200" cy="12132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C3BB330-74BB-4C7E-BFBC-F88C677BF6BE}"/>
              </a:ext>
            </a:extLst>
          </p:cNvPr>
          <p:cNvSpPr/>
          <p:nvPr/>
        </p:nvSpPr>
        <p:spPr>
          <a:xfrm>
            <a:off x="5653808" y="5555642"/>
            <a:ext cx="356400" cy="3564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858AE01-7384-4A50-B120-5BDCCF15DA70}"/>
              </a:ext>
            </a:extLst>
          </p:cNvPr>
          <p:cNvCxnSpPr>
            <a:cxnSpLocks/>
            <a:endCxn id="74" idx="6"/>
          </p:cNvCxnSpPr>
          <p:nvPr/>
        </p:nvCxnSpPr>
        <p:spPr>
          <a:xfrm flipH="1" flipV="1">
            <a:off x="6740759" y="5471740"/>
            <a:ext cx="1544471" cy="157794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D3AC3C40-4235-4575-A533-3EDDC8657EB0}"/>
              </a:ext>
            </a:extLst>
          </p:cNvPr>
          <p:cNvSpPr/>
          <p:nvPr/>
        </p:nvSpPr>
        <p:spPr>
          <a:xfrm>
            <a:off x="6510359" y="5356540"/>
            <a:ext cx="230400" cy="2304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0BA7F724-EAD6-44EA-9C12-210A5582C354}"/>
              </a:ext>
            </a:extLst>
          </p:cNvPr>
          <p:cNvCxnSpPr>
            <a:cxnSpLocks/>
            <a:endCxn id="74" idx="6"/>
          </p:cNvCxnSpPr>
          <p:nvPr/>
        </p:nvCxnSpPr>
        <p:spPr>
          <a:xfrm flipH="1" flipV="1">
            <a:off x="6740759" y="5471740"/>
            <a:ext cx="320516" cy="3275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7E057AA9-0145-4D36-ABEC-A7D64CE9D215}"/>
              </a:ext>
            </a:extLst>
          </p:cNvPr>
          <p:cNvSpPr txBox="1"/>
          <p:nvPr/>
        </p:nvSpPr>
        <p:spPr>
          <a:xfrm>
            <a:off x="790687" y="6102000"/>
            <a:ext cx="3716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Data as </a:t>
            </a:r>
            <a:r>
              <a:rPr lang="en-SI" sz="1100" dirty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 31.12.  2023</a:t>
            </a: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793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649DA0B-ABD4-4A35-B926-16B0A677EE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accent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9D58934-8209-4EF2-BDB5-CD9C449961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alphaModFix amt="7000"/>
          </a:blip>
          <a:srcRect l="-2888" t="42529" r="36024" b="-5653"/>
          <a:stretch/>
        </p:blipFill>
        <p:spPr>
          <a:xfrm>
            <a:off x="8697729" y="5043"/>
            <a:ext cx="3494271" cy="32481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EE162A-DF57-4678-AB0A-0131D25F4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4159"/>
            <a:ext cx="3787588" cy="523600"/>
          </a:xfrm>
        </p:spPr>
        <p:txBody>
          <a:bodyPr>
            <a:normAutofit/>
          </a:bodyPr>
          <a:lstStyle/>
          <a:p>
            <a:r>
              <a:rPr lang="en-SI" dirty="0">
                <a:solidFill>
                  <a:schemeClr val="bg1"/>
                </a:solidFill>
              </a:rPr>
              <a:t>The </a:t>
            </a:r>
            <a:r>
              <a:rPr lang="sl-SI" dirty="0">
                <a:solidFill>
                  <a:schemeClr val="bg1"/>
                </a:solidFill>
              </a:rPr>
              <a:t>Institute in numbers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826983C-3A3E-4DD9-A990-4DF8669AC8AB}"/>
              </a:ext>
            </a:extLst>
          </p:cNvPr>
          <p:cNvCxnSpPr>
            <a:cxnSpLocks/>
          </p:cNvCxnSpPr>
          <p:nvPr/>
        </p:nvCxnSpPr>
        <p:spPr>
          <a:xfrm>
            <a:off x="838199" y="1027906"/>
            <a:ext cx="1554935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DAA940-F8BC-45C6-A508-C34081BE3A5A}"/>
              </a:ext>
            </a:extLst>
          </p:cNvPr>
          <p:cNvCxnSpPr>
            <a:cxnSpLocks/>
          </p:cNvCxnSpPr>
          <p:nvPr/>
        </p:nvCxnSpPr>
        <p:spPr>
          <a:xfrm>
            <a:off x="838199" y="6009500"/>
            <a:ext cx="1047033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F2B172C-90BA-44EB-8877-751FD184F49B}"/>
              </a:ext>
            </a:extLst>
          </p:cNvPr>
          <p:cNvSpPr/>
          <p:nvPr/>
        </p:nvSpPr>
        <p:spPr>
          <a:xfrm>
            <a:off x="848586" y="2034945"/>
            <a:ext cx="2160000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sl-SI" sz="3200" b="1" dirty="0">
                <a:solidFill>
                  <a:schemeClr val="accent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1218</a:t>
            </a:r>
          </a:p>
          <a:p>
            <a:r>
              <a:rPr lang="en-SI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employees</a:t>
            </a:r>
            <a:r>
              <a:rPr lang="en-US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endParaRPr lang="sl-SI" sz="14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286ACE-B6E0-4426-8F85-2F132F173BFC}"/>
              </a:ext>
            </a:extLst>
          </p:cNvPr>
          <p:cNvSpPr txBox="1"/>
          <p:nvPr/>
        </p:nvSpPr>
        <p:spPr>
          <a:xfrm>
            <a:off x="790687" y="6102000"/>
            <a:ext cx="29464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*Data collected </a:t>
            </a:r>
            <a:r>
              <a:rPr lang="en-SI" sz="1100" dirty="0">
                <a:solidFill>
                  <a:schemeClr val="bg1"/>
                </a:solidFill>
              </a:rPr>
              <a:t>on</a:t>
            </a:r>
            <a:r>
              <a:rPr lang="en-US" sz="1100" dirty="0">
                <a:solidFill>
                  <a:schemeClr val="bg1"/>
                </a:solidFill>
              </a:rPr>
              <a:t> 31.12.2023 
**Data are for 2023</a:t>
            </a:r>
            <a:endParaRPr lang="sl-SI" sz="1100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77B8BD-9315-4916-81EA-5E498C5559E5}"/>
              </a:ext>
            </a:extLst>
          </p:cNvPr>
          <p:cNvSpPr/>
          <p:nvPr/>
        </p:nvSpPr>
        <p:spPr>
          <a:xfrm>
            <a:off x="2924016" y="2034945"/>
            <a:ext cx="2160000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sl-SI" sz="3200" b="1" dirty="0">
                <a:solidFill>
                  <a:schemeClr val="accent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831</a:t>
            </a:r>
          </a:p>
          <a:p>
            <a:r>
              <a:rPr lang="en-SI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researchers</a:t>
            </a:r>
            <a:r>
              <a:rPr lang="en-US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endParaRPr lang="sl-SI" sz="14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17350FD-1C0D-4518-9EDC-F7F3A6FFE771}"/>
              </a:ext>
            </a:extLst>
          </p:cNvPr>
          <p:cNvSpPr/>
          <p:nvPr/>
        </p:nvSpPr>
        <p:spPr>
          <a:xfrm>
            <a:off x="9366618" y="3545783"/>
            <a:ext cx="1267329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sl-SI" sz="3200" b="1" dirty="0">
                <a:solidFill>
                  <a:schemeClr val="accent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</a:p>
          <a:p>
            <a:r>
              <a:rPr lang="sl-SI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ERC</a:t>
            </a:r>
            <a:r>
              <a:rPr lang="en-SI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projects</a:t>
            </a:r>
            <a:endParaRPr lang="sl-SI" sz="14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l-SI" sz="54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F6D720E-3866-4441-8A35-EA0E75707748}"/>
              </a:ext>
            </a:extLst>
          </p:cNvPr>
          <p:cNvSpPr/>
          <p:nvPr/>
        </p:nvSpPr>
        <p:spPr>
          <a:xfrm>
            <a:off x="9315254" y="4799480"/>
            <a:ext cx="2160000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sl-SI" sz="3200" b="1" dirty="0">
                <a:solidFill>
                  <a:schemeClr val="accent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en-SI" sz="3200" b="1" dirty="0">
                <a:solidFill>
                  <a:schemeClr val="accent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sl-SI" sz="3200" b="1" dirty="0">
                <a:solidFill>
                  <a:schemeClr val="accent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600+</a:t>
            </a:r>
          </a:p>
          <a:p>
            <a:r>
              <a:rPr lang="en-SI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visitors</a:t>
            </a:r>
            <a:r>
              <a:rPr lang="sl-SI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**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003639-393D-4C9A-9609-5440FE27EE21}"/>
              </a:ext>
            </a:extLst>
          </p:cNvPr>
          <p:cNvSpPr/>
          <p:nvPr/>
        </p:nvSpPr>
        <p:spPr>
          <a:xfrm>
            <a:off x="2924016" y="3545783"/>
            <a:ext cx="1707062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sl-SI" sz="3200" b="1" dirty="0">
                <a:solidFill>
                  <a:schemeClr val="accent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900+</a:t>
            </a:r>
          </a:p>
          <a:p>
            <a:r>
              <a:rPr lang="sl-SI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SI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ublished articles</a:t>
            </a:r>
            <a:r>
              <a:rPr lang="en-US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**</a:t>
            </a:r>
            <a:endParaRPr lang="sl-SI" sz="14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F6D075-E52B-4C0B-99E0-5B5F3979CAA0}"/>
              </a:ext>
            </a:extLst>
          </p:cNvPr>
          <p:cNvSpPr/>
          <p:nvPr/>
        </p:nvSpPr>
        <p:spPr>
          <a:xfrm>
            <a:off x="7054128" y="3545783"/>
            <a:ext cx="2160000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sl-SI" sz="3200" b="1" dirty="0">
                <a:solidFill>
                  <a:schemeClr val="accent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770</a:t>
            </a:r>
          </a:p>
          <a:p>
            <a:r>
              <a:rPr lang="en-US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SI" sz="14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rojects</a:t>
            </a:r>
            <a:r>
              <a:rPr lang="en-US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**</a:t>
            </a:r>
            <a:endParaRPr lang="sl-SI" sz="14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l-SI" sz="54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2840C8-9A1F-400B-99BD-488C78116E9B}"/>
              </a:ext>
            </a:extLst>
          </p:cNvPr>
          <p:cNvSpPr/>
          <p:nvPr/>
        </p:nvSpPr>
        <p:spPr>
          <a:xfrm>
            <a:off x="4968311" y="2034945"/>
            <a:ext cx="171216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sl-SI" sz="3200" b="1" dirty="0">
                <a:solidFill>
                  <a:schemeClr val="accent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224</a:t>
            </a:r>
          </a:p>
          <a:p>
            <a:r>
              <a:rPr lang="sl-SI" sz="1400" dirty="0" err="1">
                <a:solidFill>
                  <a:schemeClr val="bg1"/>
                </a:solidFill>
              </a:rPr>
              <a:t>faculty</a:t>
            </a:r>
            <a:r>
              <a:rPr lang="sl-SI" sz="1400" dirty="0">
                <a:solidFill>
                  <a:schemeClr val="bg1"/>
                </a:solidFill>
              </a:rPr>
              <a:t> </a:t>
            </a:r>
            <a:r>
              <a:rPr lang="sl-SI" sz="1400" dirty="0" err="1">
                <a:solidFill>
                  <a:schemeClr val="bg1"/>
                </a:solidFill>
              </a:rPr>
              <a:t>members</a:t>
            </a:r>
            <a:r>
              <a:rPr lang="sl-SI" sz="1400" dirty="0">
                <a:solidFill>
                  <a:schemeClr val="bg1"/>
                </a:solidFill>
              </a:rPr>
              <a:t> </a:t>
            </a:r>
            <a:r>
              <a:rPr lang="sl-SI" sz="1400" dirty="0" err="1">
                <a:solidFill>
                  <a:schemeClr val="bg1"/>
                </a:solidFill>
              </a:rPr>
              <a:t>lecturing</a:t>
            </a:r>
            <a:r>
              <a:rPr lang="sl-SI" sz="1400" dirty="0">
                <a:solidFill>
                  <a:schemeClr val="bg1"/>
                </a:solidFill>
              </a:rPr>
              <a:t> at -&gt;</a:t>
            </a:r>
            <a:endParaRPr lang="sl-SI" sz="14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DD5767-229A-4324-9A44-B01E3A61C940}"/>
              </a:ext>
            </a:extLst>
          </p:cNvPr>
          <p:cNvSpPr txBox="1"/>
          <p:nvPr/>
        </p:nvSpPr>
        <p:spPr>
          <a:xfrm>
            <a:off x="4978699" y="4799479"/>
            <a:ext cx="1701772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sl-SI" sz="3200" b="1" dirty="0">
                <a:solidFill>
                  <a:schemeClr val="accent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78,053</a:t>
            </a:r>
            <a:r>
              <a:rPr lang="sl-SI" sz="32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sl-SI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€</a:t>
            </a:r>
            <a:r>
              <a:rPr lang="en-SI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sl-SI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SI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of planned revenue</a:t>
            </a:r>
            <a:r>
              <a:rPr lang="en-US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endParaRPr lang="sl-SI" sz="1400" dirty="0">
              <a:solidFill>
                <a:srgbClr val="32C0C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ED36310-AC06-44CA-891C-CBD1A402A2BF}"/>
              </a:ext>
            </a:extLst>
          </p:cNvPr>
          <p:cNvSpPr/>
          <p:nvPr/>
        </p:nvSpPr>
        <p:spPr>
          <a:xfrm>
            <a:off x="6999713" y="4799480"/>
            <a:ext cx="2789133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sl-SI" sz="3200" b="1" dirty="0">
                <a:solidFill>
                  <a:schemeClr val="accent4"/>
                </a:solidFill>
              </a:rPr>
              <a:t>2811</a:t>
            </a:r>
          </a:p>
          <a:p>
            <a:r>
              <a:rPr lang="sl-SI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medi</a:t>
            </a:r>
            <a:r>
              <a:rPr lang="en-SI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 releases</a:t>
            </a:r>
            <a:r>
              <a:rPr lang="en-US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**</a:t>
            </a:r>
            <a:endParaRPr lang="sl-SI" sz="1400" dirty="0">
              <a:solidFill>
                <a:srgbClr val="32C0C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F6AEEB-54B4-4185-BF31-F91F3D91DC57}"/>
              </a:ext>
            </a:extLst>
          </p:cNvPr>
          <p:cNvSpPr/>
          <p:nvPr/>
        </p:nvSpPr>
        <p:spPr>
          <a:xfrm>
            <a:off x="9246075" y="2034945"/>
            <a:ext cx="1316901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sl-SI" sz="3200" b="1" dirty="0">
                <a:solidFill>
                  <a:schemeClr val="accent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799</a:t>
            </a:r>
          </a:p>
          <a:p>
            <a:r>
              <a:rPr lang="sl-SI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en-SI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oung researchers </a:t>
            </a:r>
            <a:r>
              <a:rPr lang="en-US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* * *</a:t>
            </a:r>
            <a:endParaRPr lang="sl-SI" sz="1400" u="sng" dirty="0">
              <a:solidFill>
                <a:srgbClr val="32C0C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D7E78E-886E-4EF6-8276-88B590AECA12}"/>
              </a:ext>
            </a:extLst>
          </p:cNvPr>
          <p:cNvSpPr txBox="1"/>
          <p:nvPr/>
        </p:nvSpPr>
        <p:spPr>
          <a:xfrm>
            <a:off x="4871002" y="6111313"/>
            <a:ext cx="618710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100" dirty="0">
                <a:solidFill>
                  <a:schemeClr val="bg1"/>
                </a:solidFill>
              </a:rPr>
              <a:t>***Data </a:t>
            </a:r>
            <a:r>
              <a:rPr lang="sl-SI" sz="1100" dirty="0" err="1">
                <a:solidFill>
                  <a:schemeClr val="bg1"/>
                </a:solidFill>
              </a:rPr>
              <a:t>for</a:t>
            </a:r>
            <a:r>
              <a:rPr lang="sl-SI" sz="1100" dirty="0">
                <a:solidFill>
                  <a:schemeClr val="bg1"/>
                </a:solidFill>
              </a:rPr>
              <a:t> 2000-2023</a:t>
            </a:r>
            <a:endParaRPr lang="sl-SI" sz="1100" b="0" i="0" u="none" strike="noStrike" baseline="0" dirty="0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F0E4A63-CA66-4900-8E49-64C61CC27A67}"/>
              </a:ext>
            </a:extLst>
          </p:cNvPr>
          <p:cNvSpPr/>
          <p:nvPr/>
        </p:nvSpPr>
        <p:spPr>
          <a:xfrm>
            <a:off x="891870" y="4755803"/>
            <a:ext cx="943868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sl-SI" sz="3200" b="1" dirty="0">
                <a:solidFill>
                  <a:schemeClr val="accent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122</a:t>
            </a:r>
          </a:p>
          <a:p>
            <a:r>
              <a:rPr lang="en-SI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awards</a:t>
            </a:r>
            <a:r>
              <a:rPr lang="en-US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***</a:t>
            </a:r>
            <a:endParaRPr lang="sl-SI" sz="1400" dirty="0">
              <a:solidFill>
                <a:srgbClr val="32C0C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326AA07-CB3F-4664-A14E-66C5F90AC998}"/>
              </a:ext>
            </a:extLst>
          </p:cNvPr>
          <p:cNvSpPr/>
          <p:nvPr/>
        </p:nvSpPr>
        <p:spPr>
          <a:xfrm>
            <a:off x="4922555" y="3545783"/>
            <a:ext cx="278913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b="1" dirty="0">
                <a:solidFill>
                  <a:schemeClr val="accent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42</a:t>
            </a:r>
            <a:r>
              <a:rPr lang="en-SI" sz="3200" b="1" dirty="0">
                <a:solidFill>
                  <a:schemeClr val="accent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sl-SI" sz="3200" b="1" dirty="0">
                <a:solidFill>
                  <a:schemeClr val="accent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477</a:t>
            </a:r>
          </a:p>
          <a:p>
            <a:r>
              <a:rPr lang="en-US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sl-SI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en-SI" sz="14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ations</a:t>
            </a:r>
            <a:r>
              <a:rPr lang="en-US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endParaRPr lang="sl-SI" sz="1400" dirty="0">
              <a:solidFill>
                <a:srgbClr val="32C0C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BE36147-9221-439E-891C-5DABA5F0B639}"/>
              </a:ext>
            </a:extLst>
          </p:cNvPr>
          <p:cNvSpPr txBox="1"/>
          <p:nvPr/>
        </p:nvSpPr>
        <p:spPr>
          <a:xfrm>
            <a:off x="7412658" y="1954921"/>
            <a:ext cx="1489295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3200" b="1" dirty="0">
                <a:solidFill>
                  <a:schemeClr val="accent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49</a:t>
            </a:r>
            <a:r>
              <a:rPr lang="sl-SI" sz="32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sl-SI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various higher</a:t>
            </a:r>
            <a:r>
              <a:rPr lang="en-SI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sl-SI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education institutions</a:t>
            </a:r>
            <a:r>
              <a:rPr lang="en-US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**</a:t>
            </a:r>
            <a:r>
              <a:rPr lang="sl-SI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sl-SI" sz="1400" dirty="0">
              <a:solidFill>
                <a:srgbClr val="32C0C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25B8697-B05D-4653-97FE-28A7755EC671}"/>
              </a:ext>
            </a:extLst>
          </p:cNvPr>
          <p:cNvSpPr/>
          <p:nvPr/>
        </p:nvSpPr>
        <p:spPr>
          <a:xfrm>
            <a:off x="2924016" y="4755803"/>
            <a:ext cx="2789133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sl-SI" sz="3200" b="1" dirty="0">
                <a:solidFill>
                  <a:schemeClr val="accent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46</a:t>
            </a:r>
          </a:p>
          <a:p>
            <a:r>
              <a:rPr lang="en-US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sl-SI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rog</a:t>
            </a:r>
            <a:r>
              <a:rPr lang="en-SI" sz="14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rammes</a:t>
            </a:r>
            <a:r>
              <a:rPr lang="en-US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**</a:t>
            </a:r>
            <a:endParaRPr lang="sl-SI" sz="1400" dirty="0">
              <a:solidFill>
                <a:srgbClr val="32C0C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35F4D37-626F-4868-A9AD-67EF6EC84715}"/>
              </a:ext>
            </a:extLst>
          </p:cNvPr>
          <p:cNvSpPr/>
          <p:nvPr/>
        </p:nvSpPr>
        <p:spPr>
          <a:xfrm>
            <a:off x="790687" y="3545782"/>
            <a:ext cx="278913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b="1" dirty="0">
                <a:solidFill>
                  <a:schemeClr val="accent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803</a:t>
            </a:r>
          </a:p>
          <a:p>
            <a:r>
              <a:rPr lang="sl-SI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SI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octoral theses</a:t>
            </a:r>
            <a:r>
              <a:rPr lang="en-US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***</a:t>
            </a:r>
            <a:endParaRPr lang="sl-SI" sz="14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636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1E0AAB3-3E24-4A32-96F6-E7425ABB1E2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46701" y="3892376"/>
            <a:ext cx="5307100" cy="211712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2C8C3BA-7414-4C1E-AE81-B296ED45AD8A}"/>
              </a:ext>
            </a:extLst>
          </p:cNvPr>
          <p:cNvSpPr/>
          <p:nvPr/>
        </p:nvSpPr>
        <p:spPr>
          <a:xfrm>
            <a:off x="8926317" y="1261628"/>
            <a:ext cx="3333078" cy="15514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5D7985-22B2-428E-A238-72F49E56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4158"/>
            <a:ext cx="4110318" cy="858467"/>
          </a:xfrm>
        </p:spPr>
        <p:txBody>
          <a:bodyPr/>
          <a:lstStyle/>
          <a:p>
            <a:r>
              <a:rPr lang="en-SI" dirty="0"/>
              <a:t>Staff</a:t>
            </a:r>
            <a:r>
              <a:rPr lang="sl-SI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8EFA64-9374-4FA8-8C4F-8941BDF4D5B9}"/>
              </a:ext>
            </a:extLst>
          </p:cNvPr>
          <p:cNvSpPr txBox="1"/>
          <p:nvPr/>
        </p:nvSpPr>
        <p:spPr>
          <a:xfrm>
            <a:off x="790687" y="6102000"/>
            <a:ext cx="3716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>
                <a:solidFill>
                  <a:schemeClr val="bg1">
                    <a:lumMod val="50000"/>
                  </a:schemeClr>
                </a:solidFill>
              </a:rPr>
              <a:t>Data collected on 31.12.2023</a:t>
            </a: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A9DEE2B-8EF2-4C59-B468-C6AAAF80BA05}"/>
              </a:ext>
            </a:extLst>
          </p:cNvPr>
          <p:cNvCxnSpPr>
            <a:cxnSpLocks/>
          </p:cNvCxnSpPr>
          <p:nvPr/>
        </p:nvCxnSpPr>
        <p:spPr>
          <a:xfrm>
            <a:off x="838199" y="6009500"/>
            <a:ext cx="1047033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65983CA-F0F7-4FC1-9578-423057771556}"/>
              </a:ext>
            </a:extLst>
          </p:cNvPr>
          <p:cNvSpPr/>
          <p:nvPr/>
        </p:nvSpPr>
        <p:spPr>
          <a:xfrm>
            <a:off x="9072960" y="1398519"/>
            <a:ext cx="278913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Total</a:t>
            </a:r>
            <a:endParaRPr lang="sl-SI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4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1218</a:t>
            </a:r>
          </a:p>
          <a:p>
            <a:r>
              <a:rPr lang="en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employees</a:t>
            </a:r>
            <a:endParaRPr lang="sl-SI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4E3A329-0448-4CC3-B613-A96150F9EC39}"/>
              </a:ext>
            </a:extLst>
          </p:cNvPr>
          <p:cNvSpPr/>
          <p:nvPr/>
        </p:nvSpPr>
        <p:spPr>
          <a:xfrm>
            <a:off x="942108" y="3106456"/>
            <a:ext cx="2232000" cy="22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>
              <a:solidFill>
                <a:schemeClr val="accent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4171223-90A7-40F6-9C78-582ABEC1C187}"/>
              </a:ext>
            </a:extLst>
          </p:cNvPr>
          <p:cNvSpPr/>
          <p:nvPr/>
        </p:nvSpPr>
        <p:spPr>
          <a:xfrm>
            <a:off x="2718402" y="2938908"/>
            <a:ext cx="1368000" cy="1368000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C51A9117-1E9A-4E02-AFB4-EF1A5ABEF0F3}"/>
              </a:ext>
            </a:extLst>
          </p:cNvPr>
          <p:cNvSpPr txBox="1">
            <a:spLocks/>
          </p:cNvSpPr>
          <p:nvPr/>
        </p:nvSpPr>
        <p:spPr>
          <a:xfrm>
            <a:off x="1249628" y="3891618"/>
            <a:ext cx="1129925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l-SI" sz="3600" b="1" dirty="0">
                <a:solidFill>
                  <a:schemeClr val="bg1"/>
                </a:solidFill>
              </a:rPr>
              <a:t>61 %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SI" dirty="0">
                <a:solidFill>
                  <a:schemeClr val="bg1"/>
                </a:solidFill>
              </a:rPr>
              <a:t>male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330497C3-8FAC-4903-8DDD-30602F8AF3D5}"/>
              </a:ext>
            </a:extLst>
          </p:cNvPr>
          <p:cNvSpPr txBox="1">
            <a:spLocks/>
          </p:cNvSpPr>
          <p:nvPr/>
        </p:nvSpPr>
        <p:spPr>
          <a:xfrm>
            <a:off x="2947994" y="3247711"/>
            <a:ext cx="1129925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l-SI" sz="3600" b="1" dirty="0">
                <a:solidFill>
                  <a:schemeClr val="bg1"/>
                </a:solidFill>
              </a:rPr>
              <a:t>39 %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SI" dirty="0">
                <a:solidFill>
                  <a:schemeClr val="bg1"/>
                </a:solidFill>
              </a:rPr>
              <a:t>female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EB46C2-28A9-4B90-85A2-FD987EC13DF2}"/>
              </a:ext>
            </a:extLst>
          </p:cNvPr>
          <p:cNvSpPr/>
          <p:nvPr/>
        </p:nvSpPr>
        <p:spPr>
          <a:xfrm>
            <a:off x="4430112" y="2652960"/>
            <a:ext cx="2844000" cy="2844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>
              <a:solidFill>
                <a:schemeClr val="accent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350BB8A-BDF1-4A4C-9040-646462517003}"/>
              </a:ext>
            </a:extLst>
          </p:cNvPr>
          <p:cNvSpPr/>
          <p:nvPr/>
        </p:nvSpPr>
        <p:spPr>
          <a:xfrm>
            <a:off x="6444219" y="2938908"/>
            <a:ext cx="756000" cy="756000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E439EF2B-D9F9-47B4-B7D3-FFC7EB6C282E}"/>
              </a:ext>
            </a:extLst>
          </p:cNvPr>
          <p:cNvSpPr txBox="1">
            <a:spLocks/>
          </p:cNvSpPr>
          <p:nvPr/>
        </p:nvSpPr>
        <p:spPr>
          <a:xfrm>
            <a:off x="4773699" y="3891618"/>
            <a:ext cx="1430742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l-SI" sz="3600" b="1" dirty="0">
                <a:solidFill>
                  <a:schemeClr val="bg1"/>
                </a:solidFill>
              </a:rPr>
              <a:t>68 %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SI" sz="1800" dirty="0">
                <a:solidFill>
                  <a:schemeClr val="bg1"/>
                </a:solidFill>
              </a:rPr>
              <a:t>researchers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EEBB9371-61FE-4E9A-8226-4FA670635DB8}"/>
              </a:ext>
            </a:extLst>
          </p:cNvPr>
          <p:cNvSpPr txBox="1">
            <a:spLocks/>
          </p:cNvSpPr>
          <p:nvPr/>
        </p:nvSpPr>
        <p:spPr>
          <a:xfrm>
            <a:off x="7943035" y="3085953"/>
            <a:ext cx="1129925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l-SI" sz="3600" b="1" dirty="0">
                <a:solidFill>
                  <a:schemeClr val="accent6"/>
                </a:solidFill>
              </a:rPr>
              <a:t>32 %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chemeClr val="accent6"/>
                </a:solidFill>
              </a:rPr>
              <a:t>s</a:t>
            </a:r>
            <a:r>
              <a:rPr lang="en-SI" dirty="0">
                <a:solidFill>
                  <a:schemeClr val="accent6"/>
                </a:solidFill>
              </a:rPr>
              <a:t>upport staff</a:t>
            </a:r>
            <a:endParaRPr lang="sl-SI" dirty="0">
              <a:solidFill>
                <a:schemeClr val="accent6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BF3F01-14B0-47E5-A03B-13C145B17461}"/>
              </a:ext>
            </a:extLst>
          </p:cNvPr>
          <p:cNvSpPr txBox="1"/>
          <p:nvPr/>
        </p:nvSpPr>
        <p:spPr>
          <a:xfrm flipH="1">
            <a:off x="838199" y="1565686"/>
            <a:ext cx="579177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Number of employees by gender and </a:t>
            </a:r>
            <a:r>
              <a:rPr lang="en-SI" dirty="0"/>
              <a:t>area of activity</a:t>
            </a:r>
            <a:endParaRPr lang="sl-SI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74DFC89-BF3C-44C6-B00A-1CA7F2A3AA40}"/>
              </a:ext>
            </a:extLst>
          </p:cNvPr>
          <p:cNvCxnSpPr>
            <a:cxnSpLocks/>
          </p:cNvCxnSpPr>
          <p:nvPr/>
        </p:nvCxnSpPr>
        <p:spPr>
          <a:xfrm flipH="1">
            <a:off x="6822219" y="3300316"/>
            <a:ext cx="807771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4EA4E49-61A7-4D92-A751-7F347D0827AC}"/>
              </a:ext>
            </a:extLst>
          </p:cNvPr>
          <p:cNvCxnSpPr>
            <a:cxnSpLocks/>
          </p:cNvCxnSpPr>
          <p:nvPr/>
        </p:nvCxnSpPr>
        <p:spPr>
          <a:xfrm>
            <a:off x="7652134" y="3072506"/>
            <a:ext cx="0" cy="1002454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215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A641796D-4B98-4E2A-BD1C-535C6DC56BB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4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9144" y="1090459"/>
            <a:ext cx="8380207" cy="480139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E08CAD6-C96C-440A-8644-692F86004244}"/>
              </a:ext>
            </a:extLst>
          </p:cNvPr>
          <p:cNvSpPr txBox="1">
            <a:spLocks/>
          </p:cNvSpPr>
          <p:nvPr/>
        </p:nvSpPr>
        <p:spPr>
          <a:xfrm>
            <a:off x="838200" y="1124158"/>
            <a:ext cx="4110318" cy="85846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Staff</a:t>
            </a:r>
            <a:endParaRPr lang="sl-S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B034D1-6AE0-48A1-8248-9CE1423C41C3}"/>
              </a:ext>
            </a:extLst>
          </p:cNvPr>
          <p:cNvSpPr txBox="1"/>
          <p:nvPr/>
        </p:nvSpPr>
        <p:spPr>
          <a:xfrm flipH="1">
            <a:off x="838199" y="1565686"/>
            <a:ext cx="579177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Number of researchers by </a:t>
            </a:r>
            <a:r>
              <a:rPr lang="en-SI" dirty="0"/>
              <a:t>country of </a:t>
            </a:r>
            <a:r>
              <a:rPr lang="en-US" dirty="0"/>
              <a:t>origin</a:t>
            </a:r>
            <a:endParaRPr lang="sl-SI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FE5D97-D89C-4E6A-9285-37AEDD1A7A78}"/>
              </a:ext>
            </a:extLst>
          </p:cNvPr>
          <p:cNvSpPr/>
          <p:nvPr/>
        </p:nvSpPr>
        <p:spPr>
          <a:xfrm>
            <a:off x="8926317" y="1261628"/>
            <a:ext cx="3333078" cy="18126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16E002-3F93-440B-810E-2793640B94F2}"/>
              </a:ext>
            </a:extLst>
          </p:cNvPr>
          <p:cNvSpPr/>
          <p:nvPr/>
        </p:nvSpPr>
        <p:spPr>
          <a:xfrm>
            <a:off x="9072960" y="1398519"/>
            <a:ext cx="278913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Total</a:t>
            </a:r>
            <a:endParaRPr lang="sl-SI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4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831</a:t>
            </a:r>
          </a:p>
          <a:p>
            <a:r>
              <a:rPr lang="en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researchers</a:t>
            </a:r>
            <a:endParaRPr lang="sl-SI" dirty="0">
              <a:solidFill>
                <a:srgbClr val="32C0C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66EF739-9EE6-4925-B0DD-2E6924FF0553}"/>
              </a:ext>
            </a:extLst>
          </p:cNvPr>
          <p:cNvSpPr/>
          <p:nvPr/>
        </p:nvSpPr>
        <p:spPr>
          <a:xfrm>
            <a:off x="838199" y="2652960"/>
            <a:ext cx="2952000" cy="295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>
              <a:solidFill>
                <a:schemeClr val="accent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2D6177-E0DD-41B4-AA6E-107FAD22E1D6}"/>
              </a:ext>
            </a:extLst>
          </p:cNvPr>
          <p:cNvSpPr/>
          <p:nvPr/>
        </p:nvSpPr>
        <p:spPr>
          <a:xfrm>
            <a:off x="3121296" y="2966382"/>
            <a:ext cx="648000" cy="648000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417AD1A4-04B7-4CCF-BACC-AEDD7BD070D2}"/>
              </a:ext>
            </a:extLst>
          </p:cNvPr>
          <p:cNvSpPr txBox="1">
            <a:spLocks/>
          </p:cNvSpPr>
          <p:nvPr/>
        </p:nvSpPr>
        <p:spPr>
          <a:xfrm>
            <a:off x="1181786" y="3891618"/>
            <a:ext cx="2263510" cy="14656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sl-SI" sz="3600" b="1" dirty="0">
                <a:solidFill>
                  <a:schemeClr val="bg1"/>
                </a:solidFill>
              </a:rPr>
              <a:t>85 %
</a:t>
            </a:r>
            <a:r>
              <a:rPr lang="sl-SI" dirty="0" err="1">
                <a:solidFill>
                  <a:schemeClr val="bg1"/>
                </a:solidFill>
              </a:rPr>
              <a:t>local</a:t>
            </a:r>
            <a:r>
              <a:rPr lang="sl-SI" dirty="0">
                <a:solidFill>
                  <a:schemeClr val="bg1"/>
                </a:solidFill>
              </a:rPr>
              <a:t> </a:t>
            </a:r>
            <a:r>
              <a:rPr lang="sl-SI" dirty="0" err="1">
                <a:solidFill>
                  <a:schemeClr val="bg1"/>
                </a:solidFill>
              </a:rPr>
              <a:t>staff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6AB068BF-F335-4E8E-9730-BB9494B9162E}"/>
              </a:ext>
            </a:extLst>
          </p:cNvPr>
          <p:cNvSpPr txBox="1">
            <a:spLocks/>
          </p:cNvSpPr>
          <p:nvPr/>
        </p:nvSpPr>
        <p:spPr>
          <a:xfrm flipH="1">
            <a:off x="5098011" y="3074291"/>
            <a:ext cx="3004370" cy="24805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l-SI" sz="3600" b="1" dirty="0">
                <a:solidFill>
                  <a:schemeClr val="accent6"/>
                </a:solidFill>
              </a:rPr>
              <a:t>15 %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i</a:t>
            </a:r>
            <a:r>
              <a:rPr lang="en-SI" dirty="0">
                <a:effectLst/>
              </a:rPr>
              <a:t>nternational staff from</a:t>
            </a:r>
            <a:endParaRPr lang="sl-SI" dirty="0"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l-SI" sz="3600" b="1" dirty="0">
                <a:solidFill>
                  <a:schemeClr val="accent6"/>
                </a:solidFill>
              </a:rPr>
              <a:t>42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effectLst/>
              </a:rPr>
              <a:t>d</a:t>
            </a:r>
            <a:r>
              <a:rPr lang="en-SI" dirty="0">
                <a:effectLst/>
              </a:rPr>
              <a:t>ifferent countries</a:t>
            </a:r>
            <a:endParaRPr lang="sl-SI" dirty="0">
              <a:solidFill>
                <a:schemeClr val="accent6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10550A-BCBD-47A5-9A67-CAAEF6760BAE}"/>
              </a:ext>
            </a:extLst>
          </p:cNvPr>
          <p:cNvSpPr txBox="1"/>
          <p:nvPr/>
        </p:nvSpPr>
        <p:spPr>
          <a:xfrm>
            <a:off x="790687" y="6102000"/>
            <a:ext cx="3716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>
                <a:solidFill>
                  <a:schemeClr val="bg1">
                    <a:lumMod val="50000"/>
                  </a:schemeClr>
                </a:solidFill>
              </a:rPr>
              <a:t>Data collected on 31.12.2023</a:t>
            </a: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634562-EBC0-4027-AC7B-791144BD21D9}"/>
              </a:ext>
            </a:extLst>
          </p:cNvPr>
          <p:cNvCxnSpPr>
            <a:cxnSpLocks/>
          </p:cNvCxnSpPr>
          <p:nvPr/>
        </p:nvCxnSpPr>
        <p:spPr>
          <a:xfrm>
            <a:off x="838199" y="6009500"/>
            <a:ext cx="1047033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38401D-78AA-4204-9C3A-40A9393EA436}"/>
              </a:ext>
            </a:extLst>
          </p:cNvPr>
          <p:cNvCxnSpPr>
            <a:cxnSpLocks/>
          </p:cNvCxnSpPr>
          <p:nvPr/>
        </p:nvCxnSpPr>
        <p:spPr>
          <a:xfrm flipH="1">
            <a:off x="3625092" y="3251907"/>
            <a:ext cx="125888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0A8B9AF-4130-4C1A-A8CF-F7812DB7C103}"/>
              </a:ext>
            </a:extLst>
          </p:cNvPr>
          <p:cNvCxnSpPr>
            <a:cxnSpLocks/>
          </p:cNvCxnSpPr>
          <p:nvPr/>
        </p:nvCxnSpPr>
        <p:spPr>
          <a:xfrm>
            <a:off x="4883972" y="3024097"/>
            <a:ext cx="0" cy="1663909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507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2697EB6-FEE3-4C7A-80C1-5CEF151F2DD9}"/>
              </a:ext>
            </a:extLst>
          </p:cNvPr>
          <p:cNvSpPr/>
          <p:nvPr/>
        </p:nvSpPr>
        <p:spPr>
          <a:xfrm>
            <a:off x="7765402" y="3064585"/>
            <a:ext cx="3274819" cy="2369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269875" algn="l"/>
                <a:tab pos="358775" algn="l"/>
              </a:tabLst>
            </a:pPr>
            <a:r>
              <a:rPr lang="en-US" sz="1400" dirty="0"/>
              <a:t>Biochemistry, molecular and structural biology
Molecular and Biomedical Sciences
Biotechnology
Inorganic chemistry and technology
Physical and organic chemistry
Electronic ceramics
</a:t>
            </a:r>
            <a:r>
              <a:rPr lang="en-US" sz="1400" dirty="0" err="1"/>
              <a:t>Nanostructur</a:t>
            </a:r>
            <a:r>
              <a:rPr lang="en-SI" sz="1400" dirty="0"/>
              <a:t>ed</a:t>
            </a:r>
            <a:r>
              <a:rPr lang="en-US" sz="1400" dirty="0"/>
              <a:t> materials
Synthesis of materials
</a:t>
            </a:r>
            <a:r>
              <a:rPr lang="en-SI" sz="1400" dirty="0"/>
              <a:t>A</a:t>
            </a:r>
            <a:r>
              <a:rPr lang="en-US" sz="1400" dirty="0" err="1"/>
              <a:t>dvanced</a:t>
            </a:r>
            <a:r>
              <a:rPr lang="en-US" sz="1400" dirty="0"/>
              <a:t> materials
Environmental sciences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EE162A-DF57-4678-AB0A-0131D25F4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24159"/>
            <a:ext cx="5046233" cy="523600"/>
          </a:xfrm>
        </p:spPr>
        <p:txBody>
          <a:bodyPr>
            <a:normAutofit/>
          </a:bodyPr>
          <a:lstStyle/>
          <a:p>
            <a:r>
              <a:rPr lang="en-US" dirty="0"/>
              <a:t>Main areas of research</a:t>
            </a:r>
            <a:endParaRPr lang="sl-SI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8158014-2F47-4077-A42E-BAD13FBC9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2723"/>
            <a:ext cx="2880000" cy="1132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b="1" dirty="0" err="1">
                <a:solidFill>
                  <a:schemeClr val="accent1"/>
                </a:solidFill>
                <a:latin typeface="+mj-lt"/>
              </a:rPr>
              <a:t>Electronics</a:t>
            </a:r>
            <a:r>
              <a:rPr lang="sl-SI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sl-SI" b="1" dirty="0" err="1">
                <a:solidFill>
                  <a:schemeClr val="accent1"/>
                </a:solidFill>
                <a:latin typeface="+mj-lt"/>
              </a:rPr>
              <a:t>and</a:t>
            </a:r>
            <a:r>
              <a:rPr lang="sl-SI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sl-SI" b="1" dirty="0" err="1">
                <a:solidFill>
                  <a:schemeClr val="accent1"/>
                </a:solidFill>
                <a:latin typeface="+mj-lt"/>
              </a:rPr>
              <a:t>Information</a:t>
            </a:r>
            <a:r>
              <a:rPr lang="sl-SI" b="1" dirty="0">
                <a:solidFill>
                  <a:schemeClr val="accent1"/>
                </a:solidFill>
                <a:latin typeface="+mj-lt"/>
              </a:rPr>
              <a:t> Technologies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5CBE4862-D0E7-41EE-B634-B8C75AD27763}"/>
              </a:ext>
            </a:extLst>
          </p:cNvPr>
          <p:cNvSpPr txBox="1">
            <a:spLocks/>
          </p:cNvSpPr>
          <p:nvPr/>
        </p:nvSpPr>
        <p:spPr>
          <a:xfrm>
            <a:off x="4249103" y="2492377"/>
            <a:ext cx="2880000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Physics, nuclear engineering and energy</a:t>
            </a:r>
            <a:endParaRPr lang="en-GB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3763C0-EEB2-41BA-A1B8-B2A687035ED1}"/>
              </a:ext>
            </a:extLst>
          </p:cNvPr>
          <p:cNvSpPr txBox="1"/>
          <p:nvPr/>
        </p:nvSpPr>
        <p:spPr>
          <a:xfrm>
            <a:off x="838200" y="1565687"/>
            <a:ext cx="687456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SI" dirty="0"/>
              <a:t>JSI departments</a:t>
            </a:r>
            <a:r>
              <a:rPr lang="en-US" dirty="0"/>
              <a:t> divided into areas</a:t>
            </a:r>
            <a:endParaRPr lang="sl-SI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42A2D9D2-A20A-4D9A-98E2-A79A8D764011}"/>
              </a:ext>
            </a:extLst>
          </p:cNvPr>
          <p:cNvSpPr txBox="1">
            <a:spLocks/>
          </p:cNvSpPr>
          <p:nvPr/>
        </p:nvSpPr>
        <p:spPr>
          <a:xfrm>
            <a:off x="7765402" y="2492377"/>
            <a:ext cx="2880000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Chemistry, biochemistry, materials and environment</a:t>
            </a:r>
            <a:endParaRPr lang="en-GB" sz="1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AF84B6-96F1-4F4E-9A31-F8E06564AC94}"/>
              </a:ext>
            </a:extLst>
          </p:cNvPr>
          <p:cNvSpPr/>
          <p:nvPr/>
        </p:nvSpPr>
        <p:spPr>
          <a:xfrm>
            <a:off x="4249103" y="3064585"/>
            <a:ext cx="2378393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Theoretical physics
Low and medium energy physics
Thin </a:t>
            </a:r>
            <a:r>
              <a:rPr lang="en-SI" sz="1400" dirty="0"/>
              <a:t>films</a:t>
            </a:r>
            <a:r>
              <a:rPr lang="en-US" sz="1400" dirty="0"/>
              <a:t> and surfaces
Surface technology
Solid State Physics
Gas electronics
Complex </a:t>
            </a:r>
            <a:r>
              <a:rPr lang="en-SI" sz="1400" dirty="0"/>
              <a:t>matter</a:t>
            </a:r>
            <a:r>
              <a:rPr lang="en-US" sz="1400" dirty="0"/>
              <a:t>
Reactor physics
Experimental particle physics
Reactor technology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58FDAC-7BC7-4BE2-BE2C-D262593BC2D8}"/>
              </a:ext>
            </a:extLst>
          </p:cNvPr>
          <p:cNvSpPr/>
          <p:nvPr/>
        </p:nvSpPr>
        <p:spPr>
          <a:xfrm>
            <a:off x="838199" y="3064585"/>
            <a:ext cx="2720010" cy="19245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Automation, biocybernetics and robotics 
Systems and control
Artificial intelligence
Open systems and networks
Communication systems
Computer systems
Knowledge technologies
Intelligent systems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52E26C1-8899-4E1B-84DD-2402BC62A8C9}"/>
              </a:ext>
            </a:extLst>
          </p:cNvPr>
          <p:cNvCxnSpPr>
            <a:cxnSpLocks/>
          </p:cNvCxnSpPr>
          <p:nvPr/>
        </p:nvCxnSpPr>
        <p:spPr>
          <a:xfrm>
            <a:off x="838199" y="6009500"/>
            <a:ext cx="1047033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50C35FCE-E8D5-46B2-AD16-0E2B7B42E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99147" y="529648"/>
            <a:ext cx="5046233" cy="2024772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B2FDBB20-0220-43A2-A672-8F83CF0D27C1}"/>
              </a:ext>
            </a:extLst>
          </p:cNvPr>
          <p:cNvSpPr/>
          <p:nvPr/>
        </p:nvSpPr>
        <p:spPr>
          <a:xfrm>
            <a:off x="2690052" y="4635344"/>
            <a:ext cx="1278307" cy="12783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1262BB-E92B-4C80-8749-067AEB3299D6}"/>
              </a:ext>
            </a:extLst>
          </p:cNvPr>
          <p:cNvSpPr txBox="1"/>
          <p:nvPr/>
        </p:nvSpPr>
        <p:spPr>
          <a:xfrm>
            <a:off x="2526484" y="4888910"/>
            <a:ext cx="1578815" cy="866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ts val="2000"/>
              </a:lnSpc>
              <a:buNone/>
            </a:pPr>
            <a:r>
              <a:rPr lang="sl-SI" sz="3200" b="1" dirty="0">
                <a:solidFill>
                  <a:schemeClr val="bg1"/>
                </a:solidFill>
              </a:rPr>
              <a:t>8</a:t>
            </a:r>
          </a:p>
          <a:p>
            <a:pPr marL="0" indent="0" algn="ctr">
              <a:lnSpc>
                <a:spcPts val="2000"/>
              </a:lnSpc>
              <a:buNone/>
            </a:pPr>
            <a:r>
              <a:rPr lang="sl-SI" dirty="0">
                <a:solidFill>
                  <a:schemeClr val="bg1"/>
                </a:solidFill>
              </a:rPr>
              <a:t>d</a:t>
            </a:r>
            <a:r>
              <a:rPr lang="en-SI" sz="1800" dirty="0">
                <a:solidFill>
                  <a:schemeClr val="bg1"/>
                </a:solidFill>
              </a:rPr>
              <a:t>epart</a:t>
            </a:r>
            <a:r>
              <a:rPr lang="sl-SI" sz="1800" dirty="0">
                <a:solidFill>
                  <a:schemeClr val="bg1"/>
                </a:solidFill>
              </a:rPr>
              <a:t>-</a:t>
            </a:r>
          </a:p>
          <a:p>
            <a:pPr marL="0" indent="0" algn="ctr">
              <a:lnSpc>
                <a:spcPts val="2000"/>
              </a:lnSpc>
              <a:buNone/>
            </a:pPr>
            <a:r>
              <a:rPr lang="en-SI" sz="1800" dirty="0">
                <a:solidFill>
                  <a:schemeClr val="bg1"/>
                </a:solidFill>
              </a:rPr>
              <a:t>ments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6DCD47B-3635-4CA9-BD3B-1F3A13E3E665}"/>
              </a:ext>
            </a:extLst>
          </p:cNvPr>
          <p:cNvSpPr/>
          <p:nvPr/>
        </p:nvSpPr>
        <p:spPr>
          <a:xfrm>
            <a:off x="6269086" y="4625287"/>
            <a:ext cx="1278307" cy="12783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A63CB1-5415-4AD0-9477-1AE695024943}"/>
              </a:ext>
            </a:extLst>
          </p:cNvPr>
          <p:cNvSpPr txBox="1"/>
          <p:nvPr/>
        </p:nvSpPr>
        <p:spPr>
          <a:xfrm>
            <a:off x="6105518" y="4878853"/>
            <a:ext cx="1578815" cy="866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ts val="2000"/>
              </a:lnSpc>
              <a:buNone/>
            </a:pPr>
            <a:r>
              <a:rPr lang="sl-SI" sz="3200" b="1" dirty="0">
                <a:solidFill>
                  <a:schemeClr val="bg1"/>
                </a:solidFill>
              </a:rPr>
              <a:t>10</a:t>
            </a:r>
          </a:p>
          <a:p>
            <a:pPr marL="0" indent="0" algn="ctr">
              <a:lnSpc>
                <a:spcPts val="2000"/>
              </a:lnSpc>
              <a:buNone/>
            </a:pPr>
            <a:r>
              <a:rPr lang="sl-SI" dirty="0">
                <a:solidFill>
                  <a:schemeClr val="bg1"/>
                </a:solidFill>
              </a:rPr>
              <a:t>d</a:t>
            </a:r>
            <a:r>
              <a:rPr lang="en-SI" sz="1800" dirty="0">
                <a:solidFill>
                  <a:schemeClr val="bg1"/>
                </a:solidFill>
              </a:rPr>
              <a:t>epart</a:t>
            </a:r>
            <a:r>
              <a:rPr lang="sl-SI" sz="1800" dirty="0">
                <a:solidFill>
                  <a:schemeClr val="bg1"/>
                </a:solidFill>
              </a:rPr>
              <a:t>-</a:t>
            </a:r>
          </a:p>
          <a:p>
            <a:pPr marL="0" indent="0" algn="ctr">
              <a:lnSpc>
                <a:spcPts val="2000"/>
              </a:lnSpc>
              <a:buNone/>
            </a:pPr>
            <a:r>
              <a:rPr lang="en-SI" sz="1800" dirty="0">
                <a:solidFill>
                  <a:schemeClr val="bg1"/>
                </a:solidFill>
              </a:rPr>
              <a:t>ments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CE34128-1C86-45C0-AB88-3F663C9B384A}"/>
              </a:ext>
            </a:extLst>
          </p:cNvPr>
          <p:cNvSpPr/>
          <p:nvPr/>
        </p:nvSpPr>
        <p:spPr>
          <a:xfrm>
            <a:off x="10142799" y="4625287"/>
            <a:ext cx="1278307" cy="12783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E82A84-F03E-40AD-A186-6B93C5090923}"/>
              </a:ext>
            </a:extLst>
          </p:cNvPr>
          <p:cNvSpPr txBox="1"/>
          <p:nvPr/>
        </p:nvSpPr>
        <p:spPr>
          <a:xfrm>
            <a:off x="9979231" y="4878853"/>
            <a:ext cx="1578815" cy="866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ts val="2000"/>
              </a:lnSpc>
              <a:buNone/>
            </a:pPr>
            <a:r>
              <a:rPr lang="sl-SI" sz="3200" b="1" dirty="0">
                <a:solidFill>
                  <a:schemeClr val="bg1"/>
                </a:solidFill>
              </a:rPr>
              <a:t>10</a:t>
            </a:r>
          </a:p>
          <a:p>
            <a:pPr marL="0" indent="0" algn="ctr">
              <a:lnSpc>
                <a:spcPts val="2000"/>
              </a:lnSpc>
              <a:buNone/>
            </a:pPr>
            <a:r>
              <a:rPr lang="sl-SI" dirty="0">
                <a:solidFill>
                  <a:schemeClr val="bg1"/>
                </a:solidFill>
              </a:rPr>
              <a:t>d</a:t>
            </a:r>
            <a:r>
              <a:rPr lang="en-SI" sz="1800" dirty="0">
                <a:solidFill>
                  <a:schemeClr val="bg1"/>
                </a:solidFill>
              </a:rPr>
              <a:t>epart</a:t>
            </a:r>
            <a:r>
              <a:rPr lang="sl-SI" sz="1800" dirty="0">
                <a:solidFill>
                  <a:schemeClr val="bg1"/>
                </a:solidFill>
              </a:rPr>
              <a:t>-</a:t>
            </a:r>
          </a:p>
          <a:p>
            <a:pPr marL="0" indent="0" algn="ctr">
              <a:lnSpc>
                <a:spcPts val="2000"/>
              </a:lnSpc>
              <a:buNone/>
            </a:pPr>
            <a:r>
              <a:rPr lang="en-SI" sz="1800" dirty="0">
                <a:solidFill>
                  <a:schemeClr val="bg1"/>
                </a:solidFill>
              </a:rPr>
              <a:t>ments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111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amo za notranja izobraževanja">
      <a:dk1>
        <a:sysClr val="windowText" lastClr="000000"/>
      </a:dk1>
      <a:lt1>
        <a:sysClr val="window" lastClr="FFFFFF"/>
      </a:lt1>
      <a:dk2>
        <a:srgbClr val="233B45"/>
      </a:dk2>
      <a:lt2>
        <a:srgbClr val="E7E6E6"/>
      </a:lt2>
      <a:accent1>
        <a:srgbClr val="57828E"/>
      </a:accent1>
      <a:accent2>
        <a:srgbClr val="757369"/>
      </a:accent2>
      <a:accent3>
        <a:srgbClr val="97A5A7"/>
      </a:accent3>
      <a:accent4>
        <a:srgbClr val="93B8C8"/>
      </a:accent4>
      <a:accent5>
        <a:srgbClr val="908D81"/>
      </a:accent5>
      <a:accent6>
        <a:srgbClr val="273F56"/>
      </a:accent6>
      <a:hlink>
        <a:srgbClr val="586A78"/>
      </a:hlink>
      <a:folHlink>
        <a:srgbClr val="BFBFBF"/>
      </a:folHlink>
    </a:clrScheme>
    <a:fontScheme name="IJS splošna predstavitev">
      <a:majorFont>
        <a:latin typeface="Titillium Web Bold"/>
        <a:ea typeface=""/>
        <a:cs typeface=""/>
      </a:majorFont>
      <a:minorFont>
        <a:latin typeface="Titillium We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8168</TotalTime>
  <Words>1793</Words>
  <Application>Microsoft Office PowerPoint</Application>
  <PresentationFormat>Widescreen</PresentationFormat>
  <Paragraphs>489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Avenir Book</vt:lpstr>
      <vt:lpstr>Calibri</vt:lpstr>
      <vt:lpstr>Titillium Web</vt:lpstr>
      <vt:lpstr>Titillium Web Bold</vt:lpstr>
      <vt:lpstr>Wingdings</vt:lpstr>
      <vt:lpstr>Office Theme</vt:lpstr>
      <vt:lpstr>PowerPoint Presentation</vt:lpstr>
      <vt:lpstr>Mission statement</vt:lpstr>
      <vt:lpstr> </vt:lpstr>
      <vt:lpstr>History</vt:lpstr>
      <vt:lpstr>Location</vt:lpstr>
      <vt:lpstr>The Institute in numbers</vt:lpstr>
      <vt:lpstr>Staff </vt:lpstr>
      <vt:lpstr>PowerPoint Presentation</vt:lpstr>
      <vt:lpstr>Main areas of research</vt:lpstr>
      <vt:lpstr>PowerPoint Presentation</vt:lpstr>
      <vt:lpstr> </vt:lpstr>
      <vt:lpstr> </vt:lpstr>
      <vt:lpstr>Projects</vt:lpstr>
      <vt:lpstr>PowerPoint Presentation</vt:lpstr>
      <vt:lpstr>Programmes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Planned revenue</vt:lpstr>
      <vt:lpstr>Revenue</vt:lpstr>
      <vt:lpstr>PowerPoint Presentation</vt:lpstr>
      <vt:lpstr>Public cooperation</vt:lpstr>
      <vt:lpstr>Appearances in the media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Predstavitev Instituta “Jožef Stefan”</dc:title>
  <dc:creator>ltrdina</dc:creator>
  <cp:lastModifiedBy>Lenka</cp:lastModifiedBy>
  <cp:revision>243</cp:revision>
  <dcterms:created xsi:type="dcterms:W3CDTF">2023-10-31T08:43:43Z</dcterms:created>
  <dcterms:modified xsi:type="dcterms:W3CDTF">2025-01-21T10:08:43Z</dcterms:modified>
</cp:coreProperties>
</file>