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9" r:id="rId3"/>
    <p:sldId id="310" r:id="rId4"/>
    <p:sldId id="257" r:id="rId5"/>
    <p:sldId id="258" r:id="rId6"/>
    <p:sldId id="303" r:id="rId7"/>
    <p:sldId id="266" r:id="rId8"/>
    <p:sldId id="268" r:id="rId9"/>
    <p:sldId id="260" r:id="rId10"/>
    <p:sldId id="261" r:id="rId11"/>
    <p:sldId id="300" r:id="rId12"/>
    <p:sldId id="301" r:id="rId13"/>
    <p:sldId id="271" r:id="rId14"/>
    <p:sldId id="265" r:id="rId15"/>
    <p:sldId id="304" r:id="rId16"/>
    <p:sldId id="305" r:id="rId17"/>
    <p:sldId id="298" r:id="rId18"/>
    <p:sldId id="309" r:id="rId19"/>
    <p:sldId id="299" r:id="rId20"/>
    <p:sldId id="263" r:id="rId21"/>
    <p:sldId id="264" r:id="rId22"/>
    <p:sldId id="297" r:id="rId23"/>
    <p:sldId id="262" r:id="rId2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979F"/>
    <a:srgbClr val="174A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40" autoAdjust="0"/>
    <p:restoredTop sz="95688" autoAdjust="0"/>
  </p:normalViewPr>
  <p:slideViewPr>
    <p:cSldViewPr snapToGrid="0">
      <p:cViewPr varScale="1">
        <p:scale>
          <a:sx n="92" d="100"/>
          <a:sy n="92" d="100"/>
        </p:scale>
        <p:origin x="10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2064" y="2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F3C18E-0036-4CBB-A154-B7B39FAB15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C42196-A57D-4A5F-83FC-6D0BDD2F43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89464-A66E-42C6-B1AB-60CE934BC7C0}" type="datetimeFigureOut">
              <a:rPr lang="sl-SI" smtClean="0"/>
              <a:t>19. 05. 2025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B9860-DDC0-45BE-B866-177558B863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5AB8A5-820E-41C5-87A5-282C8E7A8B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BF1EE-B184-49FA-AF55-E3D3A53608D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778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25BBF-3EF8-4B93-904B-A278D227628E}" type="datetimeFigureOut">
              <a:rPr lang="sl-SI" smtClean="0"/>
              <a:t>19. 05. 2025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270D0-39B8-476F-BE55-7B48B70DE0E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55902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Datum posodobitve: 14.2.2023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9821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200">
                <a:solidFill>
                  <a:schemeClr val="bg1">
                    <a:lumMod val="50000"/>
                  </a:schemeClr>
                </a:solidFill>
              </a:rPr>
              <a:t>DONE</a:t>
            </a:r>
            <a:endParaRPr lang="sl-SI" sz="1200" dirty="0">
              <a:solidFill>
                <a:schemeClr val="bg1">
                  <a:lumMod val="50000"/>
                </a:schemeClr>
              </a:solidFill>
            </a:endParaRP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3442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DONE!</a:t>
            </a:r>
          </a:p>
          <a:p>
            <a:r>
              <a:rPr lang="sl-SI" dirty="0"/>
              <a:t>Kaj to smo na novo sklenili pogodbe ali samo projekti, ki so v teku?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2466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>
                <a:effectLst/>
                <a:latin typeface="Calibri" panose="020F0502020204030204" pitchFamily="34" charset="0"/>
              </a:rPr>
              <a:t>V letu 2025 bodo trenutno še: - </a:t>
            </a:r>
            <a:r>
              <a:rPr lang="sl-SI" dirty="0" err="1">
                <a:effectLst/>
                <a:latin typeface="Calibri" panose="020F0502020204030204" pitchFamily="34" charset="0"/>
              </a:rPr>
              <a:t>EdibleLasers</a:t>
            </a:r>
            <a:r>
              <a:rPr lang="sl-SI" dirty="0">
                <a:effectLst/>
                <a:latin typeface="Calibri" panose="020F0502020204030204" pitchFamily="34" charset="0"/>
              </a:rPr>
              <a:t> (F5), </a:t>
            </a:r>
            <a:r>
              <a:rPr lang="sl-SI" dirty="0" err="1">
                <a:effectLst/>
                <a:latin typeface="Calibri" panose="020F0502020204030204" pitchFamily="34" charset="0"/>
              </a:rPr>
              <a:t>SoftQuanta</a:t>
            </a:r>
            <a:r>
              <a:rPr lang="sl-SI" dirty="0">
                <a:effectLst/>
                <a:latin typeface="Calibri" panose="020F0502020204030204" pitchFamily="34" charset="0"/>
              </a:rPr>
              <a:t> (F5) in </a:t>
            </a:r>
            <a:r>
              <a:rPr lang="sl-SI" dirty="0" err="1">
                <a:effectLst/>
                <a:latin typeface="Calibri" panose="020F0502020204030204" pitchFamily="34" charset="0"/>
              </a:rPr>
              <a:t>PeVGALAXY</a:t>
            </a:r>
            <a:r>
              <a:rPr lang="sl-SI" dirty="0">
                <a:effectLst/>
                <a:latin typeface="Calibri" panose="020F0502020204030204" pitchFamily="34" charset="0"/>
              </a:rPr>
              <a:t> (F9).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43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/>
              <a:t>DONE!</a:t>
            </a: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11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1541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0976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z="1800" dirty="0">
                <a:effectLst/>
                <a:latin typeface="Verdana" panose="020B0604030504040204" pitchFamily="34" charset="0"/>
              </a:rPr>
              <a:t>Manjka podatek za leto 2023.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7217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9350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20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5879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ICJT je rešeno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81889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4219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0517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644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4383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1143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132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1629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1426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30090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F0568-DA8E-4209-9370-4EAD7534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B2844-0826-4F46-B016-EA68873A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3137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95A2B-6A8E-43CC-9C46-AE469529E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9FC4C1-D621-437E-A506-4DB1AFE9DC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E2BCF-1982-43FB-8F2F-00A48B5F7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868F-6BA4-4B74-B4A6-9CCA39558C07}" type="datetimeFigureOut">
              <a:rPr lang="sl-SI" smtClean="0"/>
              <a:t>19. 05. 2025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4EFEC-DB3F-42CE-B419-79FA2C181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1BB86-D22F-4098-8EC4-74450BE58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599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D17305-5CF0-4A00-BD0A-C454620ACC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A12204-41D2-434D-A7F5-E45B305FC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C9E20-AF0A-49FB-94DD-85356F65B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868F-6BA4-4B74-B4A6-9CCA39558C07}" type="datetimeFigureOut">
              <a:rPr lang="sl-SI" smtClean="0"/>
              <a:t>19. 05. 2025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1BE34-1AEC-44F5-9FB0-A3644EC46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C2E04-0615-4722-8E60-22C8C02A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0912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7CDB0-6DD9-4C21-B81E-A5E290CF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1325563"/>
          </a:xfrm>
        </p:spPr>
        <p:txBody>
          <a:bodyPr lIns="0" tIns="0" rIns="0" bIns="0"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04391-3E3C-4B5F-96B4-848C08F06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09AB4-62D7-49C0-B531-9D9F8A593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7947868F-6BA4-4B74-B4A6-9CCA39558C07}" type="datetimeFigureOut">
              <a:rPr lang="sl-SI" smtClean="0"/>
              <a:t>19. 05. 2025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6A8E8-74C6-45EF-91D1-B8A6AD5A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C4A53-3EB0-4E5A-816F-BD882848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52DB63-A5A0-49F2-BC41-8CA7D5833177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D9B63-3C97-43F1-B179-D9AD5D8D39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28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A7961-AB90-4CF6-9847-EF00E6EA3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DFD3E-3DC5-4A37-9858-6F537EEB5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FCAE7-FAC6-4436-B997-91EB73AE8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868F-6BA4-4B74-B4A6-9CCA39558C07}" type="datetimeFigureOut">
              <a:rPr lang="sl-SI" smtClean="0"/>
              <a:t>19. 05. 2025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1617A-870C-4CE8-B989-871F4049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E9A7F-2649-489F-8C08-8CFAB4257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602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3DE26-656A-457E-8D13-46D9F584F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D82A9-27B8-4E6A-AE7A-8F1736EA3E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7232E-0E61-47DA-ABA3-AE4723A09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C4826-D12A-45BB-82DB-F7D9A649B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868F-6BA4-4B74-B4A6-9CCA39558C07}" type="datetimeFigureOut">
              <a:rPr lang="sl-SI" smtClean="0"/>
              <a:t>19. 05. 2025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4B5F87-39D1-438C-A8D2-79D9D956D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E7ACA-9EC5-42DB-8DE7-7BA664C1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6634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DD0AA-AD6B-4245-BAA0-C448E17D1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F1A55-E86B-4963-9885-3256C8C69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09D8E8-0F0E-42C8-A3DF-25A1B6FB9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262E7-B1A1-4EEB-AD8E-085577916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183B7B-E2A0-44D2-BDD0-6B71B04C26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52608C-CC9C-424E-8E27-9E15E9060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868F-6BA4-4B74-B4A6-9CCA39558C07}" type="datetimeFigureOut">
              <a:rPr lang="sl-SI" smtClean="0"/>
              <a:t>19. 05. 2025</a:t>
            </a:fld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1FB23F-1B69-416F-B5D4-D79463DD3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60D226-8E5B-4169-96E0-2A7BD4C2E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64015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C9502-E79C-4D10-9E2D-044D3AC7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88816-3C2E-44A0-B86D-729F2BFC5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868F-6BA4-4B74-B4A6-9CCA39558C07}" type="datetimeFigureOut">
              <a:rPr lang="sl-SI" smtClean="0"/>
              <a:t>19. 05. 2025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FF8B1-3DC6-469A-BB67-6FF3B1650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ADA70-C73E-4AA9-86A0-2192912AF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8730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6DE115-7B11-4CA5-A637-FEA6A6DC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868F-6BA4-4B74-B4A6-9CCA39558C07}" type="datetimeFigureOut">
              <a:rPr lang="sl-SI" smtClean="0"/>
              <a:t>19. 05. 2025</a:t>
            </a:fld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311E2E-D971-4CB2-89BB-6FE6CBA49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2B331-87EF-4D24-97E6-A39FF590F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888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EB9F-05D0-4442-9C5C-2C16F1193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5451-71EC-4C70-BD33-78433B436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CE34E2-847E-4A8F-A3A7-3C0FBE6C4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EAF3B-B6E2-4D6A-B810-E56DF8658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868F-6BA4-4B74-B4A6-9CCA39558C07}" type="datetimeFigureOut">
              <a:rPr lang="sl-SI" smtClean="0"/>
              <a:t>19. 05. 2025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39730-18E3-4DA1-A33D-C7DBF1FBF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C5F85-705F-411A-9D14-3C4CAF7F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1408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71388-1477-431E-82A9-8215DD1DC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3E8CCB-CE99-4EA1-8815-52CA60E04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48E42-086A-4099-80A7-8667EFDD0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CB02D-B14B-4391-A9F3-236517196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868F-6BA4-4B74-B4A6-9CCA39558C07}" type="datetimeFigureOut">
              <a:rPr lang="sl-SI" smtClean="0"/>
              <a:t>19. 05. 2025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0D9651-4E85-4166-B43C-37BFD7980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D8A11-CFE0-48B4-97BF-37C75EFCE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650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B2CBBF-65A7-49CA-BB2E-5C57F8461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FACFC-A9DA-4B46-A668-003A953A3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E1C5E-83B2-4167-AFAE-57D132A7CF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7868F-6BA4-4B74-B4A6-9CCA39558C07}" type="datetimeFigureOut">
              <a:rPr lang="sl-SI" smtClean="0"/>
              <a:t>19. 05. 2025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A6291-1A4D-41A9-90CE-0DCBE2B86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4D0FB-FA87-44E0-99AC-978AA793B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7750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9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js.si/ijsw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4F4531-383D-4029-9287-F5360616E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1" b="99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C2A28C9-09E2-4C40-AB71-78CAB88DB8E5}"/>
              </a:ext>
            </a:extLst>
          </p:cNvPr>
          <p:cNvSpPr txBox="1">
            <a:spLocks/>
          </p:cNvSpPr>
          <p:nvPr/>
        </p:nvSpPr>
        <p:spPr>
          <a:xfrm>
            <a:off x="6679096" y="5296964"/>
            <a:ext cx="4666420" cy="238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100" dirty="0" err="1">
                <a:solidFill>
                  <a:schemeClr val="bg1"/>
                </a:solidFill>
                <a:latin typeface="Titillium Web" panose="00000500000000000000" pitchFamily="2" charset="-18"/>
              </a:rPr>
              <a:t>Institut</a:t>
            </a:r>
            <a:r>
              <a:rPr lang="en-US" sz="3100" dirty="0">
                <a:solidFill>
                  <a:schemeClr val="bg1"/>
                </a:solidFill>
                <a:latin typeface="Titillium Web" panose="00000500000000000000" pitchFamily="2" charset="-18"/>
              </a:rPr>
              <a:t> “</a:t>
            </a:r>
            <a:r>
              <a:rPr lang="en-US" sz="3100" dirty="0" err="1">
                <a:solidFill>
                  <a:schemeClr val="bg1"/>
                </a:solidFill>
                <a:latin typeface="Titillium Web" panose="00000500000000000000" pitchFamily="2" charset="-18"/>
              </a:rPr>
              <a:t>Jožef</a:t>
            </a:r>
            <a:r>
              <a:rPr lang="en-US" sz="3100" dirty="0">
                <a:solidFill>
                  <a:schemeClr val="bg1"/>
                </a:solidFill>
                <a:latin typeface="Titillium Web" panose="00000500000000000000" pitchFamily="2" charset="-18"/>
              </a:rPr>
              <a:t> Stefan”</a:t>
            </a:r>
            <a:r>
              <a:rPr lang="sl-SI" sz="3100" dirty="0">
                <a:solidFill>
                  <a:schemeClr val="bg1"/>
                </a:solidFill>
                <a:latin typeface="Titillium Web" panose="00000500000000000000" pitchFamily="2" charset="-18"/>
              </a:rPr>
              <a:t> (IJS)</a:t>
            </a:r>
            <a:endParaRPr lang="en-GB" sz="3100" dirty="0">
              <a:solidFill>
                <a:schemeClr val="bg1"/>
              </a:solidFill>
              <a:latin typeface="Titillium Web" panose="00000500000000000000" pitchFamily="2" charset="-1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4C6729-4C20-4473-9E44-5C094BB062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47"/>
          <a:stretch/>
        </p:blipFill>
        <p:spPr>
          <a:xfrm>
            <a:off x="10720315" y="558982"/>
            <a:ext cx="862861" cy="105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42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3CA7E25B-C273-4D5B-8375-A96EDA5858A0}"/>
              </a:ext>
            </a:extLst>
          </p:cNvPr>
          <p:cNvSpPr/>
          <p:nvPr/>
        </p:nvSpPr>
        <p:spPr>
          <a:xfrm>
            <a:off x="8926317" y="1261628"/>
            <a:ext cx="3333078" cy="181266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9986609-3E90-47A4-87FD-C202335664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0793" y="4496714"/>
            <a:ext cx="3792168" cy="151278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4B58A22-2DD8-48B5-A46C-DB75DC2E56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3694" y="4604976"/>
            <a:ext cx="3520789" cy="140452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EA35B56-817B-44F2-BDC2-1E6A1F9EBC33}"/>
              </a:ext>
            </a:extLst>
          </p:cNvPr>
          <p:cNvSpPr/>
          <p:nvPr/>
        </p:nvSpPr>
        <p:spPr>
          <a:xfrm>
            <a:off x="10886062" y="40383"/>
            <a:ext cx="1199929" cy="791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3C08ADE-0EA4-44E6-AE75-BF12EE2AEDBB}"/>
              </a:ext>
            </a:extLst>
          </p:cNvPr>
          <p:cNvSpPr/>
          <p:nvPr/>
        </p:nvSpPr>
        <p:spPr>
          <a:xfrm>
            <a:off x="9072960" y="1354609"/>
            <a:ext cx="278913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838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raziskovalk in raziskovalcev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51130F0-E7D8-4753-AD77-74B26A673C9F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5046233" cy="5236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Glavna</a:t>
            </a:r>
            <a:r>
              <a:rPr lang="en-US" dirty="0"/>
              <a:t> </a:t>
            </a:r>
            <a:r>
              <a:rPr lang="en-US" dirty="0" err="1"/>
              <a:t>področja</a:t>
            </a:r>
            <a:r>
              <a:rPr lang="en-US" dirty="0"/>
              <a:t> </a:t>
            </a:r>
            <a:r>
              <a:rPr lang="en-US" dirty="0" err="1"/>
              <a:t>raziskav</a:t>
            </a:r>
            <a:endParaRPr lang="sl-S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478875-D694-4DA3-ACC6-05B3EA3E2D10}"/>
              </a:ext>
            </a:extLst>
          </p:cNvPr>
          <p:cNvSpPr txBox="1"/>
          <p:nvPr/>
        </p:nvSpPr>
        <p:spPr>
          <a:xfrm>
            <a:off x="790687" y="6458886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zbrani na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sl-SI" sz="1100" baseline="0" dirty="0" err="1">
                <a:solidFill>
                  <a:schemeClr val="bg1">
                    <a:lumMod val="50000"/>
                  </a:schemeClr>
                </a:solidFill>
              </a:rPr>
              <a:t>an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 31. 12. 202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5C9912-D089-43E5-AFFD-749B8E527EDB}"/>
              </a:ext>
            </a:extLst>
          </p:cNvPr>
          <p:cNvSpPr txBox="1"/>
          <p:nvPr/>
        </p:nvSpPr>
        <p:spPr>
          <a:xfrm>
            <a:off x="838200" y="1565687"/>
            <a:ext cx="7096432" cy="4462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err="1"/>
              <a:t>Št</a:t>
            </a:r>
            <a:r>
              <a:rPr lang="sl-SI" dirty="0" err="1"/>
              <a:t>evilo</a:t>
            </a:r>
            <a:r>
              <a:rPr lang="en-US" dirty="0"/>
              <a:t> </a:t>
            </a:r>
            <a:r>
              <a:rPr lang="en-US" dirty="0" err="1"/>
              <a:t>raziskovalk</a:t>
            </a:r>
            <a:r>
              <a:rPr lang="en-US" baseline="0" dirty="0"/>
              <a:t> in </a:t>
            </a:r>
            <a:r>
              <a:rPr lang="en-US" baseline="0" dirty="0" err="1"/>
              <a:t>raziskovalcev</a:t>
            </a:r>
            <a:r>
              <a:rPr lang="en-US" baseline="0" dirty="0"/>
              <a:t> po </a:t>
            </a:r>
            <a:r>
              <a:rPr lang="en-US" baseline="0" dirty="0" err="1"/>
              <a:t>znanstvenih</a:t>
            </a:r>
            <a:r>
              <a:rPr lang="en-US" baseline="0" dirty="0"/>
              <a:t> </a:t>
            </a:r>
            <a:r>
              <a:rPr lang="en-US" baseline="0" dirty="0" err="1"/>
              <a:t>področjih</a:t>
            </a:r>
            <a:endParaRPr lang="sl-SI" baseline="0" dirty="0"/>
          </a:p>
          <a:p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(27 raziskovalk in 36 raziskovalcev je zaposlenih v centrih in skupnih službah)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471E9989-F0F9-4863-9777-93B49F3EF039}"/>
              </a:ext>
            </a:extLst>
          </p:cNvPr>
          <p:cNvSpPr txBox="1">
            <a:spLocks/>
          </p:cNvSpPr>
          <p:nvPr/>
        </p:nvSpPr>
        <p:spPr>
          <a:xfrm>
            <a:off x="838200" y="2539001"/>
            <a:ext cx="288000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b="1" dirty="0"/>
              <a:t>Elektronika in informacijske tehnologije</a:t>
            </a:r>
            <a:endParaRPr lang="en-GB" dirty="0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B2844AE1-4CD5-4749-9360-FF93B08058F7}"/>
              </a:ext>
            </a:extLst>
          </p:cNvPr>
          <p:cNvSpPr txBox="1">
            <a:spLocks/>
          </p:cNvSpPr>
          <p:nvPr/>
        </p:nvSpPr>
        <p:spPr>
          <a:xfrm>
            <a:off x="4544211" y="2578655"/>
            <a:ext cx="288000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err="1"/>
              <a:t>Fizika</a:t>
            </a:r>
            <a:r>
              <a:rPr lang="en-US" sz="1800" b="1" dirty="0"/>
              <a:t>, j</a:t>
            </a:r>
            <a:r>
              <a:rPr lang="sl-SI" sz="1800" b="1" dirty="0" err="1"/>
              <a:t>edrska</a:t>
            </a:r>
            <a:r>
              <a:rPr lang="sl-SI" sz="1800" b="1" dirty="0"/>
              <a:t> tehnika in energetika</a:t>
            </a:r>
            <a:endParaRPr lang="en-US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D3486C11-DB7B-437B-B5BB-6F2056D756FD}"/>
              </a:ext>
            </a:extLst>
          </p:cNvPr>
          <p:cNvSpPr txBox="1">
            <a:spLocks/>
          </p:cNvSpPr>
          <p:nvPr/>
        </p:nvSpPr>
        <p:spPr>
          <a:xfrm>
            <a:off x="8250221" y="3492518"/>
            <a:ext cx="288000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b="1" dirty="0"/>
              <a:t>Kemija, biokemija, materiali in okolje</a:t>
            </a:r>
            <a:endParaRPr lang="en-GB" sz="1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C0ADC9-AAAC-4AB0-87B7-6A84C0E71A92}"/>
              </a:ext>
            </a:extLst>
          </p:cNvPr>
          <p:cNvSpPr/>
          <p:nvPr/>
        </p:nvSpPr>
        <p:spPr>
          <a:xfrm>
            <a:off x="1219992" y="4238513"/>
            <a:ext cx="844475" cy="17709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2034D3-6BF0-485C-950F-830987F5BA56}"/>
              </a:ext>
            </a:extLst>
          </p:cNvPr>
          <p:cNvSpPr/>
          <p:nvPr/>
        </p:nvSpPr>
        <p:spPr>
          <a:xfrm>
            <a:off x="4846316" y="3308009"/>
            <a:ext cx="844475" cy="2701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08F6FB7-E46F-40FB-A843-37EFCCDFA3C4}"/>
              </a:ext>
            </a:extLst>
          </p:cNvPr>
          <p:cNvSpPr/>
          <p:nvPr/>
        </p:nvSpPr>
        <p:spPr>
          <a:xfrm>
            <a:off x="8901579" y="4670002"/>
            <a:ext cx="844475" cy="1339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DAE8F1-B9FF-4B8A-94AA-DAA717722E76}"/>
              </a:ext>
            </a:extLst>
          </p:cNvPr>
          <p:cNvSpPr/>
          <p:nvPr/>
        </p:nvSpPr>
        <p:spPr>
          <a:xfrm>
            <a:off x="9937004" y="4496713"/>
            <a:ext cx="844475" cy="1512782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7B88FA-646B-440E-84AD-4FB328584417}"/>
              </a:ext>
            </a:extLst>
          </p:cNvPr>
          <p:cNvSpPr/>
          <p:nvPr/>
        </p:nvSpPr>
        <p:spPr>
          <a:xfrm>
            <a:off x="5873224" y="5249732"/>
            <a:ext cx="844475" cy="75976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36026B4-E9A5-4153-AE5C-36F38276188E}"/>
              </a:ext>
            </a:extLst>
          </p:cNvPr>
          <p:cNvSpPr/>
          <p:nvPr/>
        </p:nvSpPr>
        <p:spPr>
          <a:xfrm>
            <a:off x="2268420" y="5556338"/>
            <a:ext cx="844475" cy="45315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A9957765-522B-4803-809D-C9A81FF8D15E}"/>
              </a:ext>
            </a:extLst>
          </p:cNvPr>
          <p:cNvSpPr txBox="1">
            <a:spLocks/>
          </p:cNvSpPr>
          <p:nvPr/>
        </p:nvSpPr>
        <p:spPr>
          <a:xfrm>
            <a:off x="1219992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168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2E8829CD-A9CD-48B9-B2AC-CB273632CF9E}"/>
              </a:ext>
            </a:extLst>
          </p:cNvPr>
          <p:cNvSpPr txBox="1">
            <a:spLocks/>
          </p:cNvSpPr>
          <p:nvPr/>
        </p:nvSpPr>
        <p:spPr>
          <a:xfrm>
            <a:off x="2268420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49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5A74B9C4-D8F6-41F2-B3DF-6960693914DE}"/>
              </a:ext>
            </a:extLst>
          </p:cNvPr>
          <p:cNvSpPr txBox="1">
            <a:spLocks/>
          </p:cNvSpPr>
          <p:nvPr/>
        </p:nvSpPr>
        <p:spPr>
          <a:xfrm>
            <a:off x="4846315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265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0" name="Content Placeholder 6">
            <a:extLst>
              <a:ext uri="{FF2B5EF4-FFF2-40B4-BE49-F238E27FC236}">
                <a16:creationId xmlns:a16="http://schemas.microsoft.com/office/drawing/2014/main" id="{B207D8AA-CA35-4585-A4C1-5868E8FC859E}"/>
              </a:ext>
            </a:extLst>
          </p:cNvPr>
          <p:cNvSpPr txBox="1">
            <a:spLocks/>
          </p:cNvSpPr>
          <p:nvPr/>
        </p:nvSpPr>
        <p:spPr>
          <a:xfrm>
            <a:off x="5875015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78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1" name="Content Placeholder 6">
            <a:extLst>
              <a:ext uri="{FF2B5EF4-FFF2-40B4-BE49-F238E27FC236}">
                <a16:creationId xmlns:a16="http://schemas.microsoft.com/office/drawing/2014/main" id="{89FD70EA-C58F-467A-952B-F1DDBFA5A5F9}"/>
              </a:ext>
            </a:extLst>
          </p:cNvPr>
          <p:cNvSpPr txBox="1">
            <a:spLocks/>
          </p:cNvSpPr>
          <p:nvPr/>
        </p:nvSpPr>
        <p:spPr>
          <a:xfrm>
            <a:off x="8901579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129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2" name="Content Placeholder 6">
            <a:extLst>
              <a:ext uri="{FF2B5EF4-FFF2-40B4-BE49-F238E27FC236}">
                <a16:creationId xmlns:a16="http://schemas.microsoft.com/office/drawing/2014/main" id="{8E233F0E-1A48-4F1E-9551-F6C22F3D2D29}"/>
              </a:ext>
            </a:extLst>
          </p:cNvPr>
          <p:cNvSpPr txBox="1">
            <a:spLocks/>
          </p:cNvSpPr>
          <p:nvPr/>
        </p:nvSpPr>
        <p:spPr>
          <a:xfrm>
            <a:off x="9937003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149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7C46A1-8ECA-4248-BEE3-7C527A8B4FE6}"/>
              </a:ext>
            </a:extLst>
          </p:cNvPr>
          <p:cNvSpPr txBox="1"/>
          <p:nvPr/>
        </p:nvSpPr>
        <p:spPr>
          <a:xfrm>
            <a:off x="8901579" y="6132855"/>
            <a:ext cx="8444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dirty="0"/>
              <a:t>moških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6F6D7E-4D0A-4AFC-9094-A01EE578469A}"/>
              </a:ext>
            </a:extLst>
          </p:cNvPr>
          <p:cNvSpPr txBox="1"/>
          <p:nvPr/>
        </p:nvSpPr>
        <p:spPr>
          <a:xfrm>
            <a:off x="9937002" y="6132855"/>
            <a:ext cx="8444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dirty="0"/>
              <a:t>žensk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64AF7FB-6105-4AA9-B858-9F05FDFE0A74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44C07FF-A02A-425D-AEB9-114D83170B4D}"/>
              </a:ext>
            </a:extLst>
          </p:cNvPr>
          <p:cNvSpPr txBox="1"/>
          <p:nvPr/>
        </p:nvSpPr>
        <p:spPr>
          <a:xfrm>
            <a:off x="4884488" y="6137588"/>
            <a:ext cx="8444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dirty="0"/>
              <a:t>moških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F87345F-9B80-4E70-B073-1B883C21866A}"/>
              </a:ext>
            </a:extLst>
          </p:cNvPr>
          <p:cNvSpPr txBox="1"/>
          <p:nvPr/>
        </p:nvSpPr>
        <p:spPr>
          <a:xfrm>
            <a:off x="5919911" y="6137588"/>
            <a:ext cx="8444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dirty="0"/>
              <a:t>žensk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9720B2-7E00-4C29-93E3-A46BF4E75D5B}"/>
              </a:ext>
            </a:extLst>
          </p:cNvPr>
          <p:cNvSpPr txBox="1"/>
          <p:nvPr/>
        </p:nvSpPr>
        <p:spPr>
          <a:xfrm>
            <a:off x="1188100" y="6115260"/>
            <a:ext cx="8444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dirty="0"/>
              <a:t>moških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2EEE7D-6E11-466D-97D7-124A7675318E}"/>
              </a:ext>
            </a:extLst>
          </p:cNvPr>
          <p:cNvSpPr txBox="1"/>
          <p:nvPr/>
        </p:nvSpPr>
        <p:spPr>
          <a:xfrm>
            <a:off x="2223523" y="6115260"/>
            <a:ext cx="8444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dirty="0"/>
              <a:t>žensk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92CAC43-71F3-42C7-AA3B-B29321A09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94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Linear Graph outline">
            <a:hlinkClick r:id="rId3" action="ppaction://hlinksldjump"/>
            <a:extLst>
              <a:ext uri="{FF2B5EF4-FFF2-40B4-BE49-F238E27FC236}">
                <a16:creationId xmlns:a16="http://schemas.microsoft.com/office/drawing/2014/main" id="{D05BE738-F50B-4DCC-8057-C41F13CAE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9435" y="240751"/>
            <a:ext cx="506679" cy="5066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8BBB3A-D83E-4445-83C2-F4B293445898}"/>
              </a:ext>
            </a:extLst>
          </p:cNvPr>
          <p:cNvSpPr/>
          <p:nvPr/>
        </p:nvSpPr>
        <p:spPr>
          <a:xfrm>
            <a:off x="853453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%</a:t>
            </a:r>
            <a:endParaRPr lang="sl-SI" sz="4400" b="1" dirty="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15DBC-71FD-4761-B7EC-EA1C5887C3B3}"/>
              </a:ext>
            </a:extLst>
          </p:cNvPr>
          <p:cNvSpPr/>
          <p:nvPr/>
        </p:nvSpPr>
        <p:spPr>
          <a:xfrm>
            <a:off x="838198" y="4639893"/>
            <a:ext cx="22808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</a:rPr>
              <a:t>vseh člankov v </a:t>
            </a:r>
          </a:p>
          <a:p>
            <a:r>
              <a:rPr lang="sl-SI" sz="1800" b="1" dirty="0">
                <a:solidFill>
                  <a:srgbClr val="000000"/>
                </a:solidFill>
              </a:rPr>
              <a:t>25 % najboljših </a:t>
            </a:r>
            <a:r>
              <a:rPr lang="sl-SI" sz="1800" dirty="0">
                <a:solidFill>
                  <a:srgbClr val="000000"/>
                </a:solidFill>
              </a:rPr>
              <a:t>znanstvenih revij.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80687E-7339-4A8E-A647-0ACF106CF6A7}"/>
              </a:ext>
            </a:extLst>
          </p:cNvPr>
          <p:cNvSpPr/>
          <p:nvPr/>
        </p:nvSpPr>
        <p:spPr>
          <a:xfrm>
            <a:off x="3593289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  <a:r>
              <a:rPr lang="en-US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%</a:t>
            </a:r>
            <a:endParaRPr lang="sl-SI" sz="4400" b="1" dirty="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283ACA-0CA1-4890-99BD-785CD1EAFF55}"/>
              </a:ext>
            </a:extLst>
          </p:cNvPr>
          <p:cNvSpPr/>
          <p:nvPr/>
        </p:nvSpPr>
        <p:spPr>
          <a:xfrm>
            <a:off x="3599868" y="4639893"/>
            <a:ext cx="2259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</a:rPr>
              <a:t>vseh člankov v </a:t>
            </a:r>
          </a:p>
          <a:p>
            <a:r>
              <a:rPr lang="sl-SI" sz="1800" b="1" dirty="0">
                <a:solidFill>
                  <a:srgbClr val="000000"/>
                </a:solidFill>
              </a:rPr>
              <a:t>10 % najboljših </a:t>
            </a:r>
            <a:r>
              <a:rPr lang="sl-SI" sz="1800" dirty="0">
                <a:solidFill>
                  <a:srgbClr val="000000"/>
                </a:solidFill>
              </a:rPr>
              <a:t>znanstvenih revij.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61AE7F-B061-40CF-9D3B-E2E209D7CC3D}"/>
              </a:ext>
            </a:extLst>
          </p:cNvPr>
          <p:cNvSpPr/>
          <p:nvPr/>
        </p:nvSpPr>
        <p:spPr>
          <a:xfrm>
            <a:off x="6333125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r>
              <a:rPr lang="en-US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%</a:t>
            </a:r>
            <a:endParaRPr lang="sl-SI" sz="4400" b="1" dirty="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128D08-E322-45D8-92DB-B0ABFB19FDE2}"/>
              </a:ext>
            </a:extLst>
          </p:cNvPr>
          <p:cNvSpPr/>
          <p:nvPr/>
        </p:nvSpPr>
        <p:spPr>
          <a:xfrm>
            <a:off x="6333124" y="4639893"/>
            <a:ext cx="2160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</a:rPr>
              <a:t>vseh člankov v </a:t>
            </a:r>
          </a:p>
          <a:p>
            <a:r>
              <a:rPr lang="sl-SI" sz="1800" b="1" dirty="0">
                <a:solidFill>
                  <a:srgbClr val="000000"/>
                </a:solidFill>
              </a:rPr>
              <a:t>5 % najboljših </a:t>
            </a:r>
            <a:r>
              <a:rPr lang="sl-SI" sz="1800" dirty="0">
                <a:solidFill>
                  <a:srgbClr val="000000"/>
                </a:solidFill>
              </a:rPr>
              <a:t>znanstvenih revij.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9C0A95-29C7-4395-BFB4-5DC4D605227C}"/>
              </a:ext>
            </a:extLst>
          </p:cNvPr>
          <p:cNvSpPr/>
          <p:nvPr/>
        </p:nvSpPr>
        <p:spPr>
          <a:xfrm>
            <a:off x="9072960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%</a:t>
            </a:r>
            <a:endParaRPr lang="sl-SI" sz="4400" b="1" dirty="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D761DB-CDE8-446B-8FA2-489D90A1001B}"/>
              </a:ext>
            </a:extLst>
          </p:cNvPr>
          <p:cNvSpPr/>
          <p:nvPr/>
        </p:nvSpPr>
        <p:spPr>
          <a:xfrm>
            <a:off x="9057707" y="4639893"/>
            <a:ext cx="20493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</a:rPr>
              <a:t>vseh člankov v </a:t>
            </a:r>
          </a:p>
          <a:p>
            <a:r>
              <a:rPr lang="sl-SI" sz="1800" b="1" dirty="0">
                <a:solidFill>
                  <a:srgbClr val="000000"/>
                </a:solidFill>
              </a:rPr>
              <a:t>1 % najboljših </a:t>
            </a:r>
            <a:r>
              <a:rPr lang="sl-SI" sz="1800" dirty="0">
                <a:solidFill>
                  <a:srgbClr val="000000"/>
                </a:solidFill>
              </a:rPr>
              <a:t>znanstvenih revij.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BD168ED-E455-4E22-BC1B-99B7B2D50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906616-45C6-4784-AAA3-6AFB4FA51EDE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6535724" cy="78909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Objave IJS člankov v najboljših znanstvenih revijah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440E9B-13CF-4C8C-9FDA-5AF209CC2654}"/>
              </a:ext>
            </a:extLst>
          </p:cNvPr>
          <p:cNvSpPr txBox="1"/>
          <p:nvPr/>
        </p:nvSpPr>
        <p:spPr>
          <a:xfrm>
            <a:off x="790687" y="6102000"/>
            <a:ext cx="5501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leto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202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4, datum pridobitve podatkov 16. 1. 2025, vir: </a:t>
            </a:r>
            <a:r>
              <a:rPr lang="sl-SI" sz="1100" baseline="0" dirty="0" err="1">
                <a:solidFill>
                  <a:schemeClr val="bg1">
                    <a:lumMod val="50000"/>
                  </a:schemeClr>
                </a:solidFill>
              </a:rPr>
              <a:t>SciVal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A48FB0-C4E6-440C-9393-48E7EEF0D23E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D08D102-0727-4FEF-88BF-EF157AE85FF5}"/>
              </a:ext>
            </a:extLst>
          </p:cNvPr>
          <p:cNvSpPr/>
          <p:nvPr/>
        </p:nvSpPr>
        <p:spPr>
          <a:xfrm>
            <a:off x="8926317" y="1261629"/>
            <a:ext cx="3333078" cy="151580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CE2BCF-F2EE-4153-93FF-3F44BE462376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1.343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člankov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1C6F13-30EC-4FF9-8052-A032AF3D8C2E}"/>
              </a:ext>
            </a:extLst>
          </p:cNvPr>
          <p:cNvSpPr txBox="1"/>
          <p:nvPr/>
        </p:nvSpPr>
        <p:spPr>
          <a:xfrm>
            <a:off x="838200" y="1996115"/>
            <a:ext cx="68745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</a:rPr>
              <a:t>Po </a:t>
            </a:r>
            <a:r>
              <a:rPr lang="sl-SI" sz="1800" dirty="0" err="1">
                <a:solidFill>
                  <a:srgbClr val="000000"/>
                </a:solidFill>
              </a:rPr>
              <a:t>Elsevier</a:t>
            </a:r>
            <a:r>
              <a:rPr lang="sl-SI" sz="1800" dirty="0">
                <a:solidFill>
                  <a:srgbClr val="000000"/>
                </a:solidFill>
              </a:rPr>
              <a:t> </a:t>
            </a:r>
            <a:r>
              <a:rPr lang="sl-SI" sz="1800" dirty="0" err="1">
                <a:solidFill>
                  <a:srgbClr val="000000"/>
                </a:solidFill>
              </a:rPr>
              <a:t>CiteScore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7B528C-DAC1-4F4B-A91F-B982F93E0C5C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226" y="1501307"/>
            <a:ext cx="958249" cy="105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29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0905CA-F062-4C09-B364-726017378B93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06" y="2291085"/>
            <a:ext cx="2190596" cy="1277848"/>
          </a:xfrm>
          <a:prstGeom prst="rect">
            <a:avLst/>
          </a:prstGeom>
        </p:spPr>
      </p:pic>
      <p:pic>
        <p:nvPicPr>
          <p:cNvPr id="4" name="Graphic 3" descr="Linear Graph outline">
            <a:hlinkClick r:id="rId4" action="ppaction://hlinksldjump"/>
            <a:extLst>
              <a:ext uri="{FF2B5EF4-FFF2-40B4-BE49-F238E27FC236}">
                <a16:creationId xmlns:a16="http://schemas.microsoft.com/office/drawing/2014/main" id="{D05BE738-F50B-4DCC-8057-C41F13C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9435" y="240751"/>
            <a:ext cx="506679" cy="5066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B61AE7F-B061-40CF-9D3B-E2E209D7CC3D}"/>
              </a:ext>
            </a:extLst>
          </p:cNvPr>
          <p:cNvSpPr/>
          <p:nvPr/>
        </p:nvSpPr>
        <p:spPr>
          <a:xfrm>
            <a:off x="782690" y="4441120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60.751</a:t>
            </a:r>
            <a:r>
              <a:rPr lang="sl-SI" sz="4400" dirty="0"/>
              <a:t> </a:t>
            </a:r>
            <a:endParaRPr lang="sl-SI" sz="4400" b="1" dirty="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128D08-E322-45D8-92DB-B0ABFB19FDE2}"/>
              </a:ext>
            </a:extLst>
          </p:cNvPr>
          <p:cNvSpPr/>
          <p:nvPr/>
        </p:nvSpPr>
        <p:spPr>
          <a:xfrm>
            <a:off x="782689" y="5158526"/>
            <a:ext cx="1644595" cy="643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000000"/>
                </a:solidFill>
              </a:rPr>
              <a:t>c</a:t>
            </a:r>
            <a:r>
              <a:rPr lang="it-IT" sz="1800" dirty="0" err="1">
                <a:solidFill>
                  <a:srgbClr val="000000"/>
                </a:solidFill>
              </a:rPr>
              <a:t>itat</a:t>
            </a:r>
            <a:r>
              <a:rPr lang="sl-SI" sz="1800" dirty="0">
                <a:solidFill>
                  <a:srgbClr val="000000"/>
                </a:solidFill>
              </a:rPr>
              <a:t>ov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na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vse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sl-SI" sz="1800" dirty="0">
                <a:solidFill>
                  <a:srgbClr val="000000"/>
                </a:solidFill>
              </a:rPr>
              <a:t>IJS </a:t>
            </a:r>
            <a:r>
              <a:rPr lang="it-IT" sz="1800" dirty="0" err="1">
                <a:solidFill>
                  <a:srgbClr val="000000"/>
                </a:solidFill>
              </a:rPr>
              <a:t>članke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9C0A95-29C7-4395-BFB4-5DC4D605227C}"/>
              </a:ext>
            </a:extLst>
          </p:cNvPr>
          <p:cNvSpPr/>
          <p:nvPr/>
        </p:nvSpPr>
        <p:spPr>
          <a:xfrm>
            <a:off x="3907164" y="4441120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649.667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D761DB-CDE8-446B-8FA2-489D90A1001B}"/>
              </a:ext>
            </a:extLst>
          </p:cNvPr>
          <p:cNvSpPr/>
          <p:nvPr/>
        </p:nvSpPr>
        <p:spPr>
          <a:xfrm>
            <a:off x="3891911" y="5158524"/>
            <a:ext cx="1644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000000"/>
                </a:solidFill>
              </a:rPr>
              <a:t>c</a:t>
            </a:r>
            <a:r>
              <a:rPr lang="it-IT" sz="1800" dirty="0" err="1">
                <a:solidFill>
                  <a:srgbClr val="000000"/>
                </a:solidFill>
              </a:rPr>
              <a:t>itat</a:t>
            </a:r>
            <a:r>
              <a:rPr lang="sl-SI" sz="1800" dirty="0">
                <a:solidFill>
                  <a:srgbClr val="000000"/>
                </a:solidFill>
              </a:rPr>
              <a:t>ov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na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vse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sl-SI" sz="1800" dirty="0">
                <a:solidFill>
                  <a:srgbClr val="000000"/>
                </a:solidFill>
              </a:rPr>
              <a:t>IJS </a:t>
            </a:r>
            <a:r>
              <a:rPr lang="it-IT" sz="1800" dirty="0" err="1">
                <a:solidFill>
                  <a:srgbClr val="000000"/>
                </a:solidFill>
              </a:rPr>
              <a:t>članke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BD168ED-E455-4E22-BC1B-99B7B2D50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906616-45C6-4784-AAA3-6AFB4FA51EDE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5462393" cy="78909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Objave IJS člankov v najboljših znanstvenih revijah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440E9B-13CF-4C8C-9FDA-5AF209CC2654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leto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202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A48FB0-C4E6-440C-9393-48E7EEF0D23E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D08D102-0727-4FEF-88BF-EF157AE85FF5}"/>
              </a:ext>
            </a:extLst>
          </p:cNvPr>
          <p:cNvSpPr/>
          <p:nvPr/>
        </p:nvSpPr>
        <p:spPr>
          <a:xfrm>
            <a:off x="8926317" y="1261629"/>
            <a:ext cx="3333078" cy="151580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CE2BCF-F2EE-4153-93FF-3F44BE462376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1.069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člankov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1C6F13-30EC-4FF9-8052-A032AF3D8C2E}"/>
              </a:ext>
            </a:extLst>
          </p:cNvPr>
          <p:cNvSpPr txBox="1"/>
          <p:nvPr/>
        </p:nvSpPr>
        <p:spPr>
          <a:xfrm>
            <a:off x="838200" y="1996115"/>
            <a:ext cx="68745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</a:rPr>
              <a:t>Po </a:t>
            </a:r>
            <a:r>
              <a:rPr lang="sl-SI" sz="1800" dirty="0" err="1">
                <a:solidFill>
                  <a:srgbClr val="000000"/>
                </a:solidFill>
              </a:rPr>
              <a:t>Web</a:t>
            </a:r>
            <a:r>
              <a:rPr lang="sl-SI" sz="1800" dirty="0">
                <a:solidFill>
                  <a:srgbClr val="000000"/>
                </a:solidFill>
              </a:rPr>
              <a:t> </a:t>
            </a:r>
            <a:r>
              <a:rPr lang="sl-SI" sz="1800" dirty="0" err="1">
                <a:solidFill>
                  <a:srgbClr val="000000"/>
                </a:solidFill>
              </a:rPr>
              <a:t>of</a:t>
            </a:r>
            <a:r>
              <a:rPr lang="sl-SI" sz="1800" dirty="0">
                <a:solidFill>
                  <a:srgbClr val="000000"/>
                </a:solidFill>
              </a:rPr>
              <a:t> Science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081BA6-E88D-4CE4-8EF7-7897D3B81236}"/>
              </a:ext>
            </a:extLst>
          </p:cNvPr>
          <p:cNvSpPr txBox="1"/>
          <p:nvPr/>
        </p:nvSpPr>
        <p:spPr>
          <a:xfrm>
            <a:off x="3967781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leto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20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00</a:t>
            </a: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–20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DFD72A-4C2E-42DB-94AF-5C8264CEF0B1}"/>
              </a:ext>
            </a:extLst>
          </p:cNvPr>
          <p:cNvSpPr/>
          <p:nvPr/>
        </p:nvSpPr>
        <p:spPr>
          <a:xfrm>
            <a:off x="8842300" y="4441120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1.069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1F930A-D8B9-49F9-AD28-ACB3B02C7ECF}"/>
              </a:ext>
            </a:extLst>
          </p:cNvPr>
          <p:cNvSpPr/>
          <p:nvPr/>
        </p:nvSpPr>
        <p:spPr>
          <a:xfrm>
            <a:off x="8842300" y="5158525"/>
            <a:ext cx="22808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število objavljenih člankov IJS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58A75C-5EA5-4C86-A44F-8A415352A200}"/>
              </a:ext>
            </a:extLst>
          </p:cNvPr>
          <p:cNvSpPr txBox="1"/>
          <p:nvPr/>
        </p:nvSpPr>
        <p:spPr>
          <a:xfrm>
            <a:off x="892631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leto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202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09F6AD-17D3-49D4-9638-D9C1C23DBFB9}"/>
              </a:ext>
            </a:extLst>
          </p:cNvPr>
          <p:cNvSpPr/>
          <p:nvPr/>
        </p:nvSpPr>
        <p:spPr>
          <a:xfrm>
            <a:off x="868103" y="3671255"/>
            <a:ext cx="647222" cy="647222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38D017-BB84-49DB-85AF-99E10B3FE394}"/>
              </a:ext>
            </a:extLst>
          </p:cNvPr>
          <p:cNvSpPr/>
          <p:nvPr/>
        </p:nvSpPr>
        <p:spPr>
          <a:xfrm>
            <a:off x="943602" y="3536614"/>
            <a:ext cx="500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4800" b="1" dirty="0">
                <a:solidFill>
                  <a:schemeClr val="bg1"/>
                </a:solidFill>
                <a:latin typeface="Avenir Book" panose="02000503020000020003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C8E29B9-D829-4529-815E-31E800F8A74F}"/>
              </a:ext>
            </a:extLst>
          </p:cNvPr>
          <p:cNvSpPr/>
          <p:nvPr/>
        </p:nvSpPr>
        <p:spPr>
          <a:xfrm>
            <a:off x="4004389" y="3690965"/>
            <a:ext cx="647222" cy="647222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835D580-EBC1-43F4-8562-39C2D430D0A2}"/>
              </a:ext>
            </a:extLst>
          </p:cNvPr>
          <p:cNvSpPr/>
          <p:nvPr/>
        </p:nvSpPr>
        <p:spPr>
          <a:xfrm>
            <a:off x="4079888" y="3556324"/>
            <a:ext cx="500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4800" b="1" dirty="0">
                <a:solidFill>
                  <a:schemeClr val="bg1"/>
                </a:solidFill>
                <a:latin typeface="Avenir Book" panose="02000503020000020003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CB22D84-D984-4BA3-B4BD-051E3F8559D7}"/>
              </a:ext>
            </a:extLst>
          </p:cNvPr>
          <p:cNvSpPr/>
          <p:nvPr/>
        </p:nvSpPr>
        <p:spPr>
          <a:xfrm>
            <a:off x="8926317" y="3688687"/>
            <a:ext cx="647222" cy="64722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97C33F77-B76D-463E-ABAE-A78BA9FF2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08999" y="3818445"/>
            <a:ext cx="281857" cy="37580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EE8A2B9-0166-45D6-97D6-929DE1FC6747}"/>
              </a:ext>
            </a:extLst>
          </p:cNvPr>
          <p:cNvSpPr/>
          <p:nvPr/>
        </p:nvSpPr>
        <p:spPr>
          <a:xfrm>
            <a:off x="6244878" y="1258279"/>
            <a:ext cx="2489171" cy="151580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986C674-8D24-4C2F-AB95-C7A5B078464F}"/>
              </a:ext>
            </a:extLst>
          </p:cNvPr>
          <p:cNvSpPr/>
          <p:nvPr/>
        </p:nvSpPr>
        <p:spPr>
          <a:xfrm>
            <a:off x="6391521" y="139516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60.751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citatov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471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0AADC875-3595-47B5-86E9-948ED23485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6164"/>
          <a:stretch/>
        </p:blipFill>
        <p:spPr>
          <a:xfrm>
            <a:off x="836995" y="0"/>
            <a:ext cx="7183727" cy="36606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69F3D5-C539-4816-BF32-5E2E502A5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Projekti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7C0E1C-D867-4F51-B14F-6FE31A5F1F33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6AC734-BE82-4F47-8CAA-7CB88D6682D1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769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projektov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29E8D9-AF95-42EA-B756-E690D297A582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19E023F-F6C4-4CE8-9B38-3C0492F67E38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leto 2024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A5BFA-4F04-4BDB-880F-0A3FC4FBFB68}"/>
              </a:ext>
            </a:extLst>
          </p:cNvPr>
          <p:cNvSpPr/>
          <p:nvPr/>
        </p:nvSpPr>
        <p:spPr>
          <a:xfrm>
            <a:off x="853453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295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C73FBA-8779-42FD-ADE4-76CEB7FDF9B9}"/>
              </a:ext>
            </a:extLst>
          </p:cNvPr>
          <p:cNvSpPr/>
          <p:nvPr/>
        </p:nvSpPr>
        <p:spPr>
          <a:xfrm>
            <a:off x="838198" y="4639893"/>
            <a:ext cx="2447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projektov, financiranih iz nacionalne agencije </a:t>
            </a:r>
            <a:r>
              <a:rPr lang="sl-SI" b="1" dirty="0">
                <a:ea typeface="Tahoma" panose="020B0604030504040204" pitchFamily="34" charset="0"/>
                <a:cs typeface="Tahoma" panose="020B0604030504040204" pitchFamily="34" charset="0"/>
              </a:rPr>
              <a:t>ARIS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181C9D-2517-45BB-8C95-93824AC45AE7}"/>
              </a:ext>
            </a:extLst>
          </p:cNvPr>
          <p:cNvSpPr/>
          <p:nvPr/>
        </p:nvSpPr>
        <p:spPr>
          <a:xfrm>
            <a:off x="3593289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160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85652F-0A8B-483A-A32D-1BFFCC15B6CE}"/>
              </a:ext>
            </a:extLst>
          </p:cNvPr>
          <p:cNvSpPr/>
          <p:nvPr/>
        </p:nvSpPr>
        <p:spPr>
          <a:xfrm>
            <a:off x="3599867" y="4639893"/>
            <a:ext cx="23735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projektov, financiranih iz različnih shem </a:t>
            </a:r>
            <a:r>
              <a:rPr lang="sl-SI" b="1" dirty="0">
                <a:ea typeface="Tahoma" panose="020B0604030504040204" pitchFamily="34" charset="0"/>
                <a:cs typeface="Tahoma" panose="020B0604030504040204" pitchFamily="34" charset="0"/>
              </a:rPr>
              <a:t>Evropske unije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D71A93-D78B-4D0E-B785-8D60131B3D31}"/>
              </a:ext>
            </a:extLst>
          </p:cNvPr>
          <p:cNvSpPr/>
          <p:nvPr/>
        </p:nvSpPr>
        <p:spPr>
          <a:xfrm>
            <a:off x="6333125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157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4DE150-DB03-49AB-A3E2-66CD344F4157}"/>
              </a:ext>
            </a:extLst>
          </p:cNvPr>
          <p:cNvSpPr/>
          <p:nvPr/>
        </p:nvSpPr>
        <p:spPr>
          <a:xfrm>
            <a:off x="6333124" y="4639893"/>
            <a:ext cx="2364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ea typeface="Tahoma" panose="020B0604030504040204" pitchFamily="34" charset="0"/>
                <a:cs typeface="Tahoma" panose="020B0604030504040204" pitchFamily="34" charset="0"/>
              </a:rPr>
              <a:t>tržnih projektov </a:t>
            </a:r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</a:p>
          <a:p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domači trg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8A3D6F-976F-4942-B982-8EF48FA04FF7}"/>
              </a:ext>
            </a:extLst>
          </p:cNvPr>
          <p:cNvSpPr/>
          <p:nvPr/>
        </p:nvSpPr>
        <p:spPr>
          <a:xfrm>
            <a:off x="9072960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157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86B796-C043-4AE6-B011-A7EA026C747C}"/>
              </a:ext>
            </a:extLst>
          </p:cNvPr>
          <p:cNvSpPr/>
          <p:nvPr/>
        </p:nvSpPr>
        <p:spPr>
          <a:xfrm>
            <a:off x="9057706" y="4639893"/>
            <a:ext cx="2676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ea typeface="Tahoma" panose="020B0604030504040204" pitchFamily="34" charset="0"/>
                <a:cs typeface="Tahoma" panose="020B0604030504040204" pitchFamily="34" charset="0"/>
              </a:rPr>
              <a:t>tržnih projektov </a:t>
            </a:r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  <a:p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mednarodni trg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2FB398-191F-40DC-8226-154634E98E32}"/>
              </a:ext>
            </a:extLst>
          </p:cNvPr>
          <p:cNvSpPr txBox="1"/>
          <p:nvPr/>
        </p:nvSpPr>
        <p:spPr>
          <a:xfrm>
            <a:off x="838200" y="1565687"/>
            <a:ext cx="68745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Število vseh projektov v letu 2024</a:t>
            </a:r>
          </a:p>
        </p:txBody>
      </p:sp>
    </p:spTree>
    <p:extLst>
      <p:ext uri="{BB962C8B-B14F-4D97-AF65-F5344CB8AC3E}">
        <p14:creationId xmlns:p14="http://schemas.microsoft.com/office/powerpoint/2010/main" val="1846349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F4887644-DEC7-4224-BE6F-FEC39FDDEAAE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51130F0-E7D8-4753-AD77-74B26A673C9F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10338996" cy="44152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Institut in </a:t>
            </a:r>
            <a:r>
              <a:rPr lang="sl-SI" sz="2800" b="1" dirty="0"/>
              <a:t>Evropski raziskovalni svet </a:t>
            </a:r>
            <a:r>
              <a:rPr lang="sl-SI" dirty="0"/>
              <a:t>(ERC)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5C9912-D089-43E5-AFFD-749B8E527EDB}"/>
              </a:ext>
            </a:extLst>
          </p:cNvPr>
          <p:cNvSpPr txBox="1"/>
          <p:nvPr/>
        </p:nvSpPr>
        <p:spPr>
          <a:xfrm>
            <a:off x="838200" y="1565687"/>
            <a:ext cx="68745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IJS je </a:t>
            </a:r>
            <a:r>
              <a:rPr lang="en-US" dirty="0" err="1"/>
              <a:t>ponosen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sl-SI" dirty="0"/>
              <a:t>vse</a:t>
            </a:r>
            <a:r>
              <a:rPr lang="en-US" dirty="0"/>
              <a:t> ERC</a:t>
            </a:r>
            <a:r>
              <a:rPr lang="sl-SI" dirty="0"/>
              <a:t>-</a:t>
            </a:r>
            <a:r>
              <a:rPr lang="en-US" dirty="0" err="1"/>
              <a:t>projekt</a:t>
            </a:r>
            <a:r>
              <a:rPr lang="sl-SI" dirty="0"/>
              <a:t>e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A9957765-522B-4803-809D-C9A81FF8D15E}"/>
              </a:ext>
            </a:extLst>
          </p:cNvPr>
          <p:cNvSpPr txBox="1">
            <a:spLocks/>
          </p:cNvSpPr>
          <p:nvPr/>
        </p:nvSpPr>
        <p:spPr>
          <a:xfrm>
            <a:off x="1219992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161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5A74B9C4-D8F6-41F2-B3DF-6960693914DE}"/>
              </a:ext>
            </a:extLst>
          </p:cNvPr>
          <p:cNvSpPr txBox="1">
            <a:spLocks/>
          </p:cNvSpPr>
          <p:nvPr/>
        </p:nvSpPr>
        <p:spPr>
          <a:xfrm>
            <a:off x="4846315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251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37D5D50-FDA8-4A32-B8E1-961CCA787526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6D6512E2-EDA5-49CB-93A4-2406D3EB9776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ERC-projektov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FAB85EA-7BF4-4692-BE94-F1D89AFC1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1205" y="3174780"/>
            <a:ext cx="2487323" cy="24873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BADD04-4D1B-4A7E-B261-48A9D689DD5D}"/>
              </a:ext>
            </a:extLst>
          </p:cNvPr>
          <p:cNvSpPr txBox="1"/>
          <p:nvPr/>
        </p:nvSpPr>
        <p:spPr>
          <a:xfrm>
            <a:off x="2145594" y="2320458"/>
            <a:ext cx="5941393" cy="3558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4775">
              <a:lnSpc>
                <a:spcPts val="1800"/>
              </a:lnSpc>
              <a:spcAft>
                <a:spcPts val="600"/>
              </a:spcAft>
              <a:tabLst>
                <a:tab pos="0" algn="l"/>
                <a:tab pos="984250" algn="l"/>
                <a:tab pos="1973263" algn="l"/>
                <a:tab pos="4303713" algn="l"/>
              </a:tabLst>
            </a:pPr>
            <a:r>
              <a:rPr lang="sl-SI" sz="1600" b="1" dirty="0"/>
              <a:t>D. Mihailović </a:t>
            </a:r>
            <a:r>
              <a:rPr lang="sl-SI" sz="1600" dirty="0"/>
              <a:t>	ERC-2012-AdG 	TRAJECTORY</a:t>
            </a:r>
          </a:p>
          <a:p>
            <a:pPr defTabSz="1374775">
              <a:lnSpc>
                <a:spcPts val="1800"/>
              </a:lnSpc>
              <a:spcAft>
                <a:spcPts val="600"/>
              </a:spcAft>
              <a:tabLst>
                <a:tab pos="0" algn="l"/>
                <a:tab pos="984250" algn="l"/>
                <a:tab pos="1973263" algn="l"/>
                <a:tab pos="4303713" algn="l"/>
              </a:tabLst>
            </a:pPr>
            <a:r>
              <a:rPr lang="sl-SI" sz="1600" b="1" dirty="0"/>
              <a:t>D. Mihailović </a:t>
            </a:r>
            <a:r>
              <a:rPr lang="sl-SI" sz="1600" dirty="0"/>
              <a:t>	ERC-2017-PoC 	Umem4QC</a:t>
            </a:r>
          </a:p>
          <a:p>
            <a:pPr defTabSz="1374775">
              <a:lnSpc>
                <a:spcPts val="1800"/>
              </a:lnSpc>
              <a:spcAft>
                <a:spcPts val="600"/>
              </a:spcAft>
              <a:tabLst>
                <a:tab pos="0" algn="l"/>
                <a:tab pos="984250" algn="l"/>
                <a:tab pos="1973263" algn="l"/>
                <a:tab pos="4303713" algn="l"/>
              </a:tabLst>
            </a:pPr>
            <a:r>
              <a:rPr lang="sl-SI" sz="1600" b="1" dirty="0"/>
              <a:t>M. Humar </a:t>
            </a:r>
            <a:r>
              <a:rPr lang="sl-SI" sz="1600" dirty="0"/>
              <a:t>		ERC-2019-StG 	</a:t>
            </a:r>
            <a:r>
              <a:rPr lang="sl-SI" sz="1600" dirty="0" err="1"/>
              <a:t>Cell-Lasers</a:t>
            </a:r>
            <a:r>
              <a:rPr lang="sl-SI" sz="1600" dirty="0"/>
              <a:t>		</a:t>
            </a:r>
            <a:r>
              <a:rPr lang="sl-SI" sz="1600" b="1" dirty="0"/>
              <a:t>P. Križan </a:t>
            </a:r>
            <a:r>
              <a:rPr lang="sl-SI" sz="1600" dirty="0"/>
              <a:t>		ERC-2019-AdG 	FAIME		</a:t>
            </a:r>
            <a:r>
              <a:rPr lang="sl-SI" sz="1600" b="1" dirty="0"/>
              <a:t>I. Muševič </a:t>
            </a:r>
            <a:r>
              <a:rPr lang="sl-SI" sz="1600" dirty="0"/>
              <a:t>		ERC-2019-AdG 	LOGOS</a:t>
            </a:r>
          </a:p>
          <a:p>
            <a:pPr defTabSz="1374775">
              <a:lnSpc>
                <a:spcPts val="1800"/>
              </a:lnSpc>
              <a:spcAft>
                <a:spcPts val="600"/>
              </a:spcAft>
              <a:tabLst>
                <a:tab pos="0" algn="l"/>
                <a:tab pos="984250" algn="l"/>
                <a:tab pos="1973263" algn="l"/>
                <a:tab pos="4303713" algn="l"/>
              </a:tabLst>
            </a:pPr>
            <a:r>
              <a:rPr lang="sl-SI" sz="1600" b="1" dirty="0"/>
              <a:t>M. Lozinšek </a:t>
            </a:r>
            <a:r>
              <a:rPr lang="sl-SI" sz="1600" dirty="0"/>
              <a:t>	ERC-2020-StG 	</a:t>
            </a:r>
            <a:r>
              <a:rPr lang="sl-SI" sz="1600" dirty="0" err="1"/>
              <a:t>HiPeR</a:t>
            </a:r>
            <a:r>
              <a:rPr lang="sl-SI" sz="1600" dirty="0"/>
              <a:t>-F</a:t>
            </a:r>
          </a:p>
          <a:p>
            <a:pPr defTabSz="1374775">
              <a:lnSpc>
                <a:spcPts val="1800"/>
              </a:lnSpc>
              <a:spcAft>
                <a:spcPts val="600"/>
              </a:spcAft>
              <a:tabLst>
                <a:tab pos="0" algn="l"/>
                <a:tab pos="984250" algn="l"/>
                <a:tab pos="1973263" algn="l"/>
                <a:tab pos="4303713" algn="l"/>
              </a:tabLst>
            </a:pPr>
            <a:r>
              <a:rPr lang="sl-SI" sz="1600" b="1" dirty="0"/>
              <a:t>P. Križan </a:t>
            </a:r>
            <a:r>
              <a:rPr lang="sl-SI" sz="1600" dirty="0"/>
              <a:t>		ERC-2022-PoC 	</a:t>
            </a:r>
            <a:r>
              <a:rPr lang="sl-SI" sz="1600" dirty="0" err="1"/>
              <a:t>CherPET</a:t>
            </a:r>
            <a:r>
              <a:rPr lang="sl-SI" sz="1600" dirty="0"/>
              <a:t>		</a:t>
            </a:r>
            <a:r>
              <a:rPr lang="sl-SI" sz="1600" b="1" dirty="0"/>
              <a:t>Z. Lenarčič </a:t>
            </a:r>
            <a:r>
              <a:rPr lang="sl-SI" sz="1600" dirty="0"/>
              <a:t>		ERC-2022-StG 	</a:t>
            </a:r>
            <a:r>
              <a:rPr lang="sl-SI" sz="1600" dirty="0" err="1"/>
              <a:t>DrumS</a:t>
            </a:r>
            <a:endParaRPr lang="sl-SI" sz="1600" dirty="0"/>
          </a:p>
          <a:p>
            <a:pPr defTabSz="1374775">
              <a:lnSpc>
                <a:spcPts val="1800"/>
              </a:lnSpc>
              <a:spcAft>
                <a:spcPts val="600"/>
              </a:spcAft>
              <a:tabLst>
                <a:tab pos="0" algn="l"/>
                <a:tab pos="984250" algn="l"/>
                <a:tab pos="1973263" algn="l"/>
                <a:tab pos="4303713" algn="l"/>
              </a:tabLst>
            </a:pPr>
            <a:r>
              <a:rPr lang="sl-SI" sz="1600" dirty="0">
                <a:latin typeface="+mj-lt"/>
              </a:rPr>
              <a:t>L. Vidmar</a:t>
            </a:r>
            <a:r>
              <a:rPr lang="sl-SI" sz="1600" dirty="0"/>
              <a:t>		</a:t>
            </a:r>
            <a:r>
              <a:rPr lang="sl-SI" sz="1600" dirty="0">
                <a:effectLst/>
              </a:rPr>
              <a:t>ERC-2023-CoG</a:t>
            </a:r>
            <a:r>
              <a:rPr lang="sl-SI" sz="1600" dirty="0"/>
              <a:t>	</a:t>
            </a:r>
            <a:r>
              <a:rPr lang="sl-SI" sz="1600" dirty="0" err="1">
                <a:effectLst/>
              </a:rPr>
              <a:t>Boundary</a:t>
            </a:r>
            <a:r>
              <a:rPr lang="sl-SI" sz="1600" dirty="0"/>
              <a:t>		</a:t>
            </a:r>
            <a:r>
              <a:rPr lang="sl-SI" sz="1600" dirty="0">
                <a:latin typeface="+mj-lt"/>
              </a:rPr>
              <a:t>D. Mihailović </a:t>
            </a:r>
            <a:r>
              <a:rPr lang="sl-SI" sz="1600" dirty="0"/>
              <a:t>	ERC-2023-AdG 	HIMMS </a:t>
            </a:r>
          </a:p>
          <a:p>
            <a:pPr defTabSz="1374775">
              <a:lnSpc>
                <a:spcPts val="1800"/>
              </a:lnSpc>
              <a:spcAft>
                <a:spcPts val="600"/>
              </a:spcAft>
              <a:tabLst>
                <a:tab pos="0" algn="l"/>
                <a:tab pos="984250" algn="l"/>
                <a:tab pos="1973263" algn="l"/>
                <a:tab pos="4303713" algn="l"/>
              </a:tabLst>
            </a:pPr>
            <a:r>
              <a:rPr lang="sl-SI" sz="1600" dirty="0">
                <a:latin typeface="+mj-lt"/>
              </a:rPr>
              <a:t>Matjaž Humar	</a:t>
            </a:r>
            <a:r>
              <a:rPr lang="sl-SI" sz="1600" dirty="0"/>
              <a:t>ERC-2024-POC	</a:t>
            </a:r>
            <a:r>
              <a:rPr lang="sl-SI" sz="1600" dirty="0" err="1"/>
              <a:t>EdibleLasers</a:t>
            </a:r>
            <a:r>
              <a:rPr lang="sl-SI" sz="1600" dirty="0"/>
              <a:t>	</a:t>
            </a:r>
            <a:r>
              <a:rPr lang="sl-SI" sz="1600" dirty="0">
                <a:latin typeface="+mj-lt"/>
              </a:rPr>
              <a:t>Matjaž Humar	</a:t>
            </a:r>
            <a:r>
              <a:rPr lang="sl-SI" sz="1600" dirty="0"/>
              <a:t>ERC-2024-CoG	</a:t>
            </a:r>
            <a:r>
              <a:rPr lang="sl-SI" sz="1600" dirty="0" err="1"/>
              <a:t>SoftQuanta</a:t>
            </a:r>
            <a:r>
              <a:rPr lang="sl-SI" sz="1600" dirty="0"/>
              <a:t>	</a:t>
            </a:r>
            <a:r>
              <a:rPr lang="sl-SI" sz="1600" dirty="0" err="1">
                <a:latin typeface="+mj-lt"/>
              </a:rPr>
              <a:t>Andrii</a:t>
            </a:r>
            <a:r>
              <a:rPr lang="sl-SI" sz="1600" dirty="0">
                <a:latin typeface="+mj-lt"/>
              </a:rPr>
              <a:t> </a:t>
            </a:r>
            <a:r>
              <a:rPr lang="sl-SI" sz="1600" dirty="0" err="1">
                <a:latin typeface="+mj-lt"/>
              </a:rPr>
              <a:t>Tykhonov</a:t>
            </a:r>
            <a:r>
              <a:rPr lang="sl-SI" sz="1600" dirty="0">
                <a:latin typeface="+mj-lt"/>
              </a:rPr>
              <a:t> 	</a:t>
            </a:r>
            <a:r>
              <a:rPr lang="sl-SI" sz="1600" dirty="0"/>
              <a:t>ERC-2024-CoG 	</a:t>
            </a:r>
            <a:r>
              <a:rPr lang="sl-SI" sz="1600" dirty="0" err="1"/>
              <a:t>PeVGALAXY</a:t>
            </a:r>
            <a:endParaRPr lang="sl-SI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40B69F-649B-4F24-8333-A4C08C7AC240}"/>
              </a:ext>
            </a:extLst>
          </p:cNvPr>
          <p:cNvSpPr txBox="1"/>
          <p:nvPr/>
        </p:nvSpPr>
        <p:spPr>
          <a:xfrm>
            <a:off x="838199" y="2320458"/>
            <a:ext cx="107631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2871788" algn="l"/>
                <a:tab pos="5024438" algn="l"/>
              </a:tabLst>
            </a:pPr>
            <a:r>
              <a:rPr lang="sl-SI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2012</a:t>
            </a:r>
            <a:endParaRPr lang="sl-SI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ED1094-89FD-41FE-A498-194BB8DDD79A}"/>
              </a:ext>
            </a:extLst>
          </p:cNvPr>
          <p:cNvSpPr txBox="1"/>
          <p:nvPr/>
        </p:nvSpPr>
        <p:spPr>
          <a:xfrm>
            <a:off x="838199" y="3054163"/>
            <a:ext cx="107631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2871788" algn="l"/>
                <a:tab pos="5024438" algn="l"/>
              </a:tabLst>
            </a:pPr>
            <a:r>
              <a:rPr lang="sl-SI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2019</a:t>
            </a:r>
            <a:endParaRPr lang="sl-SI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688691-D8BE-4DEB-A8EC-A7167C6586AF}"/>
              </a:ext>
            </a:extLst>
          </p:cNvPr>
          <p:cNvSpPr txBox="1"/>
          <p:nvPr/>
        </p:nvSpPr>
        <p:spPr>
          <a:xfrm>
            <a:off x="838199" y="2607977"/>
            <a:ext cx="107631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2871788" algn="l"/>
                <a:tab pos="5024438" algn="l"/>
              </a:tabLst>
            </a:pPr>
            <a:r>
              <a:rPr lang="sl-SI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2017</a:t>
            </a:r>
            <a:endParaRPr lang="sl-SI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71157D-6271-41CF-9400-6A2182298FC9}"/>
              </a:ext>
            </a:extLst>
          </p:cNvPr>
          <p:cNvSpPr txBox="1"/>
          <p:nvPr/>
        </p:nvSpPr>
        <p:spPr>
          <a:xfrm>
            <a:off x="838199" y="4600193"/>
            <a:ext cx="107631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2871788" algn="l"/>
                <a:tab pos="5024438" algn="l"/>
              </a:tabLst>
            </a:pPr>
            <a:r>
              <a:rPr lang="sl-SI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endParaRPr lang="sl-SI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1ADE6A-A405-4D1B-A327-388469A95B66}"/>
              </a:ext>
            </a:extLst>
          </p:cNvPr>
          <p:cNvSpPr txBox="1"/>
          <p:nvPr/>
        </p:nvSpPr>
        <p:spPr>
          <a:xfrm>
            <a:off x="840524" y="5248827"/>
            <a:ext cx="107631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2871788" algn="l"/>
                <a:tab pos="5024438" algn="l"/>
              </a:tabLst>
            </a:pPr>
            <a:r>
              <a:rPr lang="sl-SI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2024</a:t>
            </a:r>
            <a:endParaRPr lang="sl-SI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2FEFC1-CD1F-4E23-A949-C539351076C7}"/>
              </a:ext>
            </a:extLst>
          </p:cNvPr>
          <p:cNvSpPr txBox="1"/>
          <p:nvPr/>
        </p:nvSpPr>
        <p:spPr>
          <a:xfrm>
            <a:off x="838199" y="3618142"/>
            <a:ext cx="107631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2871788" algn="l"/>
                <a:tab pos="5024438" algn="l"/>
              </a:tabLst>
            </a:pPr>
            <a:r>
              <a:rPr lang="sl-SI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2020</a:t>
            </a:r>
            <a:endParaRPr lang="sl-SI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5887CB-58FC-464A-9070-231B36CF811F}"/>
              </a:ext>
            </a:extLst>
          </p:cNvPr>
          <p:cNvSpPr txBox="1"/>
          <p:nvPr/>
        </p:nvSpPr>
        <p:spPr>
          <a:xfrm>
            <a:off x="838199" y="4077643"/>
            <a:ext cx="107631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2871788" algn="l"/>
                <a:tab pos="5024438" algn="l"/>
              </a:tabLst>
            </a:pPr>
            <a:r>
              <a:rPr lang="sl-SI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2022</a:t>
            </a:r>
            <a:endParaRPr lang="sl-SI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31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69F3D5-C539-4816-BF32-5E2E502A5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Programi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7C0E1C-D867-4F51-B14F-6FE31A5F1F33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6AC734-BE82-4F47-8CAA-7CB88D6682D1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46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programov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29E8D9-AF95-42EA-B756-E690D297A582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D2FB398-191F-40DC-8226-154634E98E32}"/>
              </a:ext>
            </a:extLst>
          </p:cNvPr>
          <p:cNvSpPr txBox="1"/>
          <p:nvPr/>
        </p:nvSpPr>
        <p:spPr>
          <a:xfrm>
            <a:off x="838201" y="1565687"/>
            <a:ext cx="3103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Število programov po področjih v letu 2024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228630F-8801-4C3B-8E03-F4896403242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42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0609" y="1583614"/>
            <a:ext cx="2399943" cy="518144"/>
          </a:xfrm>
          <a:prstGeom prst="rect">
            <a:avLst/>
          </a:prstGeom>
        </p:spPr>
      </p:pic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579127E3-7E22-4442-94FA-8DEAAB953B14}"/>
              </a:ext>
            </a:extLst>
          </p:cNvPr>
          <p:cNvSpPr txBox="1">
            <a:spLocks/>
          </p:cNvSpPr>
          <p:nvPr/>
        </p:nvSpPr>
        <p:spPr>
          <a:xfrm>
            <a:off x="897939" y="2576769"/>
            <a:ext cx="2488676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b="1" dirty="0"/>
              <a:t>Elektronika in informacijske tehnologije</a:t>
            </a:r>
            <a:endParaRPr lang="en-GB" dirty="0"/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6E63F92E-6A5A-45FF-99F6-17D30848D9D3}"/>
              </a:ext>
            </a:extLst>
          </p:cNvPr>
          <p:cNvSpPr txBox="1">
            <a:spLocks/>
          </p:cNvSpPr>
          <p:nvPr/>
        </p:nvSpPr>
        <p:spPr>
          <a:xfrm>
            <a:off x="3632722" y="2576769"/>
            <a:ext cx="213147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err="1"/>
              <a:t>Fizika</a:t>
            </a:r>
            <a:r>
              <a:rPr lang="en-US" sz="1800" b="1" dirty="0"/>
              <a:t>, j</a:t>
            </a:r>
            <a:r>
              <a:rPr lang="sl-SI" sz="1800" b="1" dirty="0" err="1"/>
              <a:t>edrska</a:t>
            </a:r>
            <a:r>
              <a:rPr lang="sl-SI" sz="1800" b="1" dirty="0"/>
              <a:t> tehnika in energetika</a:t>
            </a:r>
            <a:endParaRPr lang="en-US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1E45E5AE-ADBA-4470-A4B0-A00E1C34E0A5}"/>
              </a:ext>
            </a:extLst>
          </p:cNvPr>
          <p:cNvSpPr txBox="1">
            <a:spLocks/>
          </p:cNvSpPr>
          <p:nvPr/>
        </p:nvSpPr>
        <p:spPr>
          <a:xfrm>
            <a:off x="6186335" y="2584468"/>
            <a:ext cx="213147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b="1" dirty="0"/>
              <a:t>Kemija, biokemija, materiali in okolje</a:t>
            </a:r>
            <a:endParaRPr lang="en-GB" sz="1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746C7B-DB98-4DE2-88F8-6827910CC32E}"/>
              </a:ext>
            </a:extLst>
          </p:cNvPr>
          <p:cNvSpPr/>
          <p:nvPr/>
        </p:nvSpPr>
        <p:spPr>
          <a:xfrm>
            <a:off x="935243" y="4952999"/>
            <a:ext cx="659876" cy="10564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CE574C-EC87-4BE8-A8CD-19BDD44122F1}"/>
              </a:ext>
            </a:extLst>
          </p:cNvPr>
          <p:cNvSpPr/>
          <p:nvPr/>
        </p:nvSpPr>
        <p:spPr>
          <a:xfrm>
            <a:off x="3632722" y="3429000"/>
            <a:ext cx="659876" cy="25804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73D133-577B-4923-B57E-89D51C29F20D}"/>
              </a:ext>
            </a:extLst>
          </p:cNvPr>
          <p:cNvSpPr/>
          <p:nvPr/>
        </p:nvSpPr>
        <p:spPr>
          <a:xfrm>
            <a:off x="6330201" y="4351096"/>
            <a:ext cx="659876" cy="16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FFA8D43-2052-4BAD-BD82-0C9861B3F1B6}"/>
              </a:ext>
            </a:extLst>
          </p:cNvPr>
          <p:cNvSpPr/>
          <p:nvPr/>
        </p:nvSpPr>
        <p:spPr>
          <a:xfrm>
            <a:off x="7081066" y="5252719"/>
            <a:ext cx="659876" cy="75677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522861-F78D-4C2C-AB5E-A1B086B3760D}"/>
              </a:ext>
            </a:extLst>
          </p:cNvPr>
          <p:cNvSpPr/>
          <p:nvPr/>
        </p:nvSpPr>
        <p:spPr>
          <a:xfrm>
            <a:off x="4383587" y="5252720"/>
            <a:ext cx="659876" cy="75677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232292-009C-4096-8E24-A7E9B7DC0B25}"/>
              </a:ext>
            </a:extLst>
          </p:cNvPr>
          <p:cNvSpPr/>
          <p:nvPr/>
        </p:nvSpPr>
        <p:spPr>
          <a:xfrm>
            <a:off x="1686108" y="5867400"/>
            <a:ext cx="659876" cy="14209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F0317ADB-9D76-46D9-9D68-D6AE637B3EA5}"/>
              </a:ext>
            </a:extLst>
          </p:cNvPr>
          <p:cNvSpPr txBox="1">
            <a:spLocks/>
          </p:cNvSpPr>
          <p:nvPr/>
        </p:nvSpPr>
        <p:spPr>
          <a:xfrm>
            <a:off x="935242" y="5599935"/>
            <a:ext cx="659877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7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08F74434-CFC3-49DE-A8F9-1CF728C49BD3}"/>
              </a:ext>
            </a:extLst>
          </p:cNvPr>
          <p:cNvSpPr txBox="1">
            <a:spLocks/>
          </p:cNvSpPr>
          <p:nvPr/>
        </p:nvSpPr>
        <p:spPr>
          <a:xfrm>
            <a:off x="1686108" y="5599935"/>
            <a:ext cx="659876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/>
              <a:t>1</a:t>
            </a:r>
            <a:endParaRPr lang="en-GB" dirty="0"/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310A1C2C-00CD-4D4A-BDBD-3AD39519D30C}"/>
              </a:ext>
            </a:extLst>
          </p:cNvPr>
          <p:cNvSpPr txBox="1">
            <a:spLocks/>
          </p:cNvSpPr>
          <p:nvPr/>
        </p:nvSpPr>
        <p:spPr>
          <a:xfrm>
            <a:off x="3540422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17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0" name="Content Placeholder 6">
            <a:extLst>
              <a:ext uri="{FF2B5EF4-FFF2-40B4-BE49-F238E27FC236}">
                <a16:creationId xmlns:a16="http://schemas.microsoft.com/office/drawing/2014/main" id="{956502A4-0021-4F41-A3CB-233FCA505EA1}"/>
              </a:ext>
            </a:extLst>
          </p:cNvPr>
          <p:cNvSpPr txBox="1">
            <a:spLocks/>
          </p:cNvSpPr>
          <p:nvPr/>
        </p:nvSpPr>
        <p:spPr>
          <a:xfrm>
            <a:off x="4383586" y="5662103"/>
            <a:ext cx="652606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5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1" name="Content Placeholder 6">
            <a:extLst>
              <a:ext uri="{FF2B5EF4-FFF2-40B4-BE49-F238E27FC236}">
                <a16:creationId xmlns:a16="http://schemas.microsoft.com/office/drawing/2014/main" id="{0FBA515B-8D75-4F86-A35D-C4EC59C3E6A4}"/>
              </a:ext>
            </a:extLst>
          </p:cNvPr>
          <p:cNvSpPr txBox="1">
            <a:spLocks/>
          </p:cNvSpPr>
          <p:nvPr/>
        </p:nvSpPr>
        <p:spPr>
          <a:xfrm>
            <a:off x="6337471" y="5662103"/>
            <a:ext cx="652606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2" name="Content Placeholder 6">
            <a:extLst>
              <a:ext uri="{FF2B5EF4-FFF2-40B4-BE49-F238E27FC236}">
                <a16:creationId xmlns:a16="http://schemas.microsoft.com/office/drawing/2014/main" id="{C456F139-0C7B-4E2E-BF75-EAEF43874FB1}"/>
              </a:ext>
            </a:extLst>
          </p:cNvPr>
          <p:cNvSpPr txBox="1">
            <a:spLocks/>
          </p:cNvSpPr>
          <p:nvPr/>
        </p:nvSpPr>
        <p:spPr>
          <a:xfrm>
            <a:off x="7081066" y="5662103"/>
            <a:ext cx="659877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5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91C6433-5257-462E-9296-1C625D89F74A}"/>
              </a:ext>
            </a:extLst>
          </p:cNvPr>
          <p:cNvSpPr/>
          <p:nvPr/>
        </p:nvSpPr>
        <p:spPr>
          <a:xfrm>
            <a:off x="9623304" y="3896927"/>
            <a:ext cx="1765176" cy="17651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1668913-794E-40E5-8447-AC648880FCE8}"/>
              </a:ext>
            </a:extLst>
          </p:cNvPr>
          <p:cNvSpPr/>
          <p:nvPr/>
        </p:nvSpPr>
        <p:spPr>
          <a:xfrm>
            <a:off x="9367121" y="3500289"/>
            <a:ext cx="988287" cy="988287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72CCAE9-930B-4C79-A59D-CC3D03A79DB6}"/>
              </a:ext>
            </a:extLst>
          </p:cNvPr>
          <p:cNvSpPr txBox="1"/>
          <p:nvPr/>
        </p:nvSpPr>
        <p:spPr>
          <a:xfrm>
            <a:off x="9793965" y="4573464"/>
            <a:ext cx="1347121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400" b="1" dirty="0">
                <a:solidFill>
                  <a:schemeClr val="bg1"/>
                </a:solidFill>
              </a:rPr>
              <a:t>35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dirty="0">
                <a:solidFill>
                  <a:schemeClr val="bg1"/>
                </a:solidFill>
              </a:rPr>
              <a:t>IJS nosilec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B0829A4-57AE-41F9-A1C9-5E41E86BC772}"/>
              </a:ext>
            </a:extLst>
          </p:cNvPr>
          <p:cNvSpPr txBox="1"/>
          <p:nvPr/>
        </p:nvSpPr>
        <p:spPr>
          <a:xfrm>
            <a:off x="7424036" y="3506760"/>
            <a:ext cx="134712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400" b="1" dirty="0">
                <a:solidFill>
                  <a:schemeClr val="accent6"/>
                </a:solidFill>
              </a:rPr>
              <a:t>11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dirty="0">
                <a:solidFill>
                  <a:schemeClr val="accent6"/>
                </a:solidFill>
              </a:rPr>
              <a:t>IJS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dirty="0">
                <a:solidFill>
                  <a:schemeClr val="accent6"/>
                </a:solidFill>
              </a:rPr>
              <a:t>sodeluje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4131EA8-790C-4EF8-BDEB-4D8B7440DD48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leto 2024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B315517-81D7-4171-B25B-F21A57966C40}"/>
              </a:ext>
            </a:extLst>
          </p:cNvPr>
          <p:cNvCxnSpPr>
            <a:cxnSpLocks/>
          </p:cNvCxnSpPr>
          <p:nvPr/>
        </p:nvCxnSpPr>
        <p:spPr>
          <a:xfrm flipH="1">
            <a:off x="8926317" y="3793341"/>
            <a:ext cx="80777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9776161-3DD0-4832-9A10-DFCF3584DEFE}"/>
              </a:ext>
            </a:extLst>
          </p:cNvPr>
          <p:cNvCxnSpPr>
            <a:cxnSpLocks/>
          </p:cNvCxnSpPr>
          <p:nvPr/>
        </p:nvCxnSpPr>
        <p:spPr>
          <a:xfrm>
            <a:off x="8926317" y="3510052"/>
            <a:ext cx="0" cy="100205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810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23363820-6FD7-415F-9D6D-7731D056E533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1" name="Title 2">
            <a:extLst>
              <a:ext uri="{FF2B5EF4-FFF2-40B4-BE49-F238E27FC236}">
                <a16:creationId xmlns:a16="http://schemas.microsoft.com/office/drawing/2014/main" id="{B8F8C236-F6A0-4DAC-912A-E00E6809BBBF}"/>
              </a:ext>
            </a:extLst>
          </p:cNvPr>
          <p:cNvSpPr txBox="1">
            <a:spLocks/>
          </p:cNvSpPr>
          <p:nvPr/>
        </p:nvSpPr>
        <p:spPr>
          <a:xfrm>
            <a:off x="838200" y="1124158"/>
            <a:ext cx="5689922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Prihodki iz naslova programov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2F5EEE7-365E-4F64-AB1B-444D8964EA1D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21,256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mio. €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D9A1E37-7151-44C1-8922-19915532AC3E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12CE468-D6CA-440E-A43A-FECA1E846931}"/>
              </a:ext>
            </a:extLst>
          </p:cNvPr>
          <p:cNvSpPr txBox="1"/>
          <p:nvPr/>
        </p:nvSpPr>
        <p:spPr>
          <a:xfrm>
            <a:off x="838201" y="1565687"/>
            <a:ext cx="3103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Prihodki iz naslova programov po področjih v letu 2024 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B7809210-6807-4BD9-9207-143D8147B012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42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0609" y="1583614"/>
            <a:ext cx="2399943" cy="518144"/>
          </a:xfrm>
          <a:prstGeom prst="rect">
            <a:avLst/>
          </a:prstGeom>
        </p:spPr>
      </p:pic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4A107D9E-60BF-46E8-AF7D-079E43D6281A}"/>
              </a:ext>
            </a:extLst>
          </p:cNvPr>
          <p:cNvSpPr txBox="1">
            <a:spLocks/>
          </p:cNvSpPr>
          <p:nvPr/>
        </p:nvSpPr>
        <p:spPr>
          <a:xfrm>
            <a:off x="897939" y="2576769"/>
            <a:ext cx="2488676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b="1" dirty="0"/>
              <a:t>Elektronika in informacijske tehnologije</a:t>
            </a:r>
            <a:endParaRPr lang="en-GB" dirty="0"/>
          </a:p>
        </p:txBody>
      </p:sp>
      <p:sp>
        <p:nvSpPr>
          <p:cNvPr id="57" name="Content Placeholder 6">
            <a:extLst>
              <a:ext uri="{FF2B5EF4-FFF2-40B4-BE49-F238E27FC236}">
                <a16:creationId xmlns:a16="http://schemas.microsoft.com/office/drawing/2014/main" id="{FAA93AAB-1ED0-49F3-B0C1-7FADFE859F6E}"/>
              </a:ext>
            </a:extLst>
          </p:cNvPr>
          <p:cNvSpPr txBox="1">
            <a:spLocks/>
          </p:cNvSpPr>
          <p:nvPr/>
        </p:nvSpPr>
        <p:spPr>
          <a:xfrm>
            <a:off x="3632722" y="2576769"/>
            <a:ext cx="213147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err="1"/>
              <a:t>Fizika</a:t>
            </a:r>
            <a:r>
              <a:rPr lang="en-US" sz="1800" b="1" dirty="0"/>
              <a:t>, j</a:t>
            </a:r>
            <a:r>
              <a:rPr lang="sl-SI" sz="1800" b="1" dirty="0" err="1"/>
              <a:t>edrska</a:t>
            </a:r>
            <a:r>
              <a:rPr lang="sl-SI" sz="1800" b="1" dirty="0"/>
              <a:t> tehnika in energetika</a:t>
            </a:r>
            <a:endParaRPr lang="en-US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B0B6C078-A5BE-4958-A454-BFB090F30D55}"/>
              </a:ext>
            </a:extLst>
          </p:cNvPr>
          <p:cNvSpPr txBox="1">
            <a:spLocks/>
          </p:cNvSpPr>
          <p:nvPr/>
        </p:nvSpPr>
        <p:spPr>
          <a:xfrm>
            <a:off x="6186335" y="2584468"/>
            <a:ext cx="213147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b="1" dirty="0"/>
              <a:t>Kemija, biokemija, materiali in okolje</a:t>
            </a:r>
            <a:endParaRPr lang="en-GB" sz="18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A9D50A3-729F-4F45-8751-E42D3D27ADCB}"/>
              </a:ext>
            </a:extLst>
          </p:cNvPr>
          <p:cNvSpPr/>
          <p:nvPr/>
        </p:nvSpPr>
        <p:spPr>
          <a:xfrm>
            <a:off x="935243" y="4925421"/>
            <a:ext cx="659876" cy="10840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1D1BD40-B195-47C5-828B-5A4B8480243D}"/>
              </a:ext>
            </a:extLst>
          </p:cNvPr>
          <p:cNvSpPr/>
          <p:nvPr/>
        </p:nvSpPr>
        <p:spPr>
          <a:xfrm>
            <a:off x="3632722" y="3429000"/>
            <a:ext cx="659876" cy="25804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B3EB25-707A-42F7-AADA-9599DCA44D6F}"/>
              </a:ext>
            </a:extLst>
          </p:cNvPr>
          <p:cNvSpPr/>
          <p:nvPr/>
        </p:nvSpPr>
        <p:spPr>
          <a:xfrm>
            <a:off x="6330201" y="3854004"/>
            <a:ext cx="659876" cy="21554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4AD986-C3BA-4B70-B3ED-9B6A34BDF541}"/>
              </a:ext>
            </a:extLst>
          </p:cNvPr>
          <p:cNvSpPr/>
          <p:nvPr/>
        </p:nvSpPr>
        <p:spPr>
          <a:xfrm>
            <a:off x="7081066" y="5777785"/>
            <a:ext cx="659876" cy="23170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88E876A-6760-4AA7-9659-2A8CE28F0B8D}"/>
              </a:ext>
            </a:extLst>
          </p:cNvPr>
          <p:cNvSpPr/>
          <p:nvPr/>
        </p:nvSpPr>
        <p:spPr>
          <a:xfrm>
            <a:off x="4383587" y="5903808"/>
            <a:ext cx="659876" cy="10568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C00FF25-3F54-4B10-90D7-BDE8506B785C}"/>
              </a:ext>
            </a:extLst>
          </p:cNvPr>
          <p:cNvSpPr/>
          <p:nvPr/>
        </p:nvSpPr>
        <p:spPr>
          <a:xfrm>
            <a:off x="1686108" y="5917001"/>
            <a:ext cx="659876" cy="92494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5" name="Content Placeholder 6">
            <a:extLst>
              <a:ext uri="{FF2B5EF4-FFF2-40B4-BE49-F238E27FC236}">
                <a16:creationId xmlns:a16="http://schemas.microsoft.com/office/drawing/2014/main" id="{9CDB6939-D462-433C-86DD-13B3BC64F3A9}"/>
              </a:ext>
            </a:extLst>
          </p:cNvPr>
          <p:cNvSpPr txBox="1">
            <a:spLocks/>
          </p:cNvSpPr>
          <p:nvPr/>
        </p:nvSpPr>
        <p:spPr>
          <a:xfrm>
            <a:off x="941647" y="5455059"/>
            <a:ext cx="653472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800" b="0" i="0" u="none" strike="noStrike" dirty="0">
                <a:solidFill>
                  <a:schemeClr val="bg1"/>
                </a:solidFill>
                <a:effectLst/>
              </a:rPr>
              <a:t>3,411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F5F623A-2638-40BC-9954-89C64BB7A0C8}"/>
              </a:ext>
            </a:extLst>
          </p:cNvPr>
          <p:cNvSpPr/>
          <p:nvPr/>
        </p:nvSpPr>
        <p:spPr>
          <a:xfrm>
            <a:off x="9401714" y="3653436"/>
            <a:ext cx="2131622" cy="213162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926B271-8BD9-4205-B322-8C5CC85BAF59}"/>
              </a:ext>
            </a:extLst>
          </p:cNvPr>
          <p:cNvSpPr/>
          <p:nvPr/>
        </p:nvSpPr>
        <p:spPr>
          <a:xfrm>
            <a:off x="9575183" y="3534533"/>
            <a:ext cx="587099" cy="587099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4B08238-3BEC-4C09-BC58-24B8710003F8}"/>
              </a:ext>
            </a:extLst>
          </p:cNvPr>
          <p:cNvSpPr txBox="1"/>
          <p:nvPr/>
        </p:nvSpPr>
        <p:spPr>
          <a:xfrm>
            <a:off x="9793965" y="4573464"/>
            <a:ext cx="134712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400" b="1" dirty="0">
                <a:solidFill>
                  <a:schemeClr val="bg1"/>
                </a:solidFill>
              </a:rPr>
              <a:t>19,391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m</a:t>
            </a:r>
            <a:r>
              <a:rPr lang="sl-SI" sz="1800" dirty="0">
                <a:solidFill>
                  <a:schemeClr val="bg1"/>
                </a:solidFill>
              </a:rPr>
              <a:t>io. €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dirty="0">
                <a:solidFill>
                  <a:schemeClr val="bg1"/>
                </a:solidFill>
              </a:rPr>
              <a:t>IJS nosilec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86B8443-B321-4813-8DDC-08D5484BC1B6}"/>
              </a:ext>
            </a:extLst>
          </p:cNvPr>
          <p:cNvSpPr txBox="1"/>
          <p:nvPr/>
        </p:nvSpPr>
        <p:spPr>
          <a:xfrm>
            <a:off x="7424036" y="3506760"/>
            <a:ext cx="134712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400" b="1" dirty="0">
                <a:solidFill>
                  <a:schemeClr val="accent6"/>
                </a:solidFill>
              </a:rPr>
              <a:t>1,865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accent6"/>
                </a:solidFill>
              </a:rPr>
              <a:t>m</a:t>
            </a:r>
            <a:r>
              <a:rPr lang="sl-SI" sz="1800" dirty="0">
                <a:solidFill>
                  <a:schemeClr val="accent6"/>
                </a:solidFill>
              </a:rPr>
              <a:t>io. €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dirty="0">
                <a:solidFill>
                  <a:schemeClr val="accent6"/>
                </a:solidFill>
              </a:rPr>
              <a:t>IJS sodeluje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6F731B0-2511-4204-97B8-76A199DF1A04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leto 2024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B9244A5-7FC7-4D0E-B147-BB3F6339E662}"/>
              </a:ext>
            </a:extLst>
          </p:cNvPr>
          <p:cNvCxnSpPr>
            <a:cxnSpLocks/>
          </p:cNvCxnSpPr>
          <p:nvPr/>
        </p:nvCxnSpPr>
        <p:spPr>
          <a:xfrm flipH="1">
            <a:off x="8926317" y="3793341"/>
            <a:ext cx="80777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69484B2-B597-4369-BA73-ADB5D6E4D409}"/>
              </a:ext>
            </a:extLst>
          </p:cNvPr>
          <p:cNvCxnSpPr>
            <a:cxnSpLocks/>
          </p:cNvCxnSpPr>
          <p:nvPr/>
        </p:nvCxnSpPr>
        <p:spPr>
          <a:xfrm>
            <a:off x="8926317" y="3510052"/>
            <a:ext cx="0" cy="100205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ontent Placeholder 6">
            <a:extLst>
              <a:ext uri="{FF2B5EF4-FFF2-40B4-BE49-F238E27FC236}">
                <a16:creationId xmlns:a16="http://schemas.microsoft.com/office/drawing/2014/main" id="{5200B8C3-7564-4E92-9EA0-932393D25332}"/>
              </a:ext>
            </a:extLst>
          </p:cNvPr>
          <p:cNvSpPr txBox="1">
            <a:spLocks/>
          </p:cNvSpPr>
          <p:nvPr/>
        </p:nvSpPr>
        <p:spPr>
          <a:xfrm>
            <a:off x="1691704" y="5455059"/>
            <a:ext cx="653472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800" b="0" i="0" u="none" strike="noStrike" dirty="0">
                <a:solidFill>
                  <a:schemeClr val="accent6"/>
                </a:solidFill>
                <a:effectLst/>
              </a:rPr>
              <a:t>0,434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75" name="Content Placeholder 6">
            <a:extLst>
              <a:ext uri="{FF2B5EF4-FFF2-40B4-BE49-F238E27FC236}">
                <a16:creationId xmlns:a16="http://schemas.microsoft.com/office/drawing/2014/main" id="{F1E902FD-2DC4-4ACC-AA88-5F6E33B4FC41}"/>
              </a:ext>
            </a:extLst>
          </p:cNvPr>
          <p:cNvSpPr txBox="1">
            <a:spLocks/>
          </p:cNvSpPr>
          <p:nvPr/>
        </p:nvSpPr>
        <p:spPr>
          <a:xfrm>
            <a:off x="3640207" y="5455059"/>
            <a:ext cx="653472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800" b="0" i="0" u="none" strike="noStrike" dirty="0">
                <a:solidFill>
                  <a:schemeClr val="bg1"/>
                </a:solidFill>
                <a:effectLst/>
              </a:rPr>
              <a:t>8,921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6" name="Content Placeholder 6">
            <a:extLst>
              <a:ext uri="{FF2B5EF4-FFF2-40B4-BE49-F238E27FC236}">
                <a16:creationId xmlns:a16="http://schemas.microsoft.com/office/drawing/2014/main" id="{4C450E6D-251F-4F73-9496-DDD2C7CFA4EF}"/>
              </a:ext>
            </a:extLst>
          </p:cNvPr>
          <p:cNvSpPr txBox="1">
            <a:spLocks/>
          </p:cNvSpPr>
          <p:nvPr/>
        </p:nvSpPr>
        <p:spPr>
          <a:xfrm>
            <a:off x="4390264" y="5455059"/>
            <a:ext cx="653472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800" b="0" i="0" u="none" strike="noStrike" dirty="0">
                <a:solidFill>
                  <a:schemeClr val="accent6"/>
                </a:solidFill>
                <a:effectLst/>
              </a:rPr>
              <a:t>0,572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77" name="Content Placeholder 6">
            <a:extLst>
              <a:ext uri="{FF2B5EF4-FFF2-40B4-BE49-F238E27FC236}">
                <a16:creationId xmlns:a16="http://schemas.microsoft.com/office/drawing/2014/main" id="{F8A986CE-9504-4348-804D-3926B3FED793}"/>
              </a:ext>
            </a:extLst>
          </p:cNvPr>
          <p:cNvSpPr txBox="1">
            <a:spLocks/>
          </p:cNvSpPr>
          <p:nvPr/>
        </p:nvSpPr>
        <p:spPr>
          <a:xfrm>
            <a:off x="6337413" y="5455059"/>
            <a:ext cx="653472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800" b="0" i="0" u="none" strike="noStrike" dirty="0">
                <a:solidFill>
                  <a:schemeClr val="bg1"/>
                </a:solidFill>
                <a:effectLst/>
              </a:rPr>
              <a:t>7,059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8" name="Content Placeholder 6">
            <a:extLst>
              <a:ext uri="{FF2B5EF4-FFF2-40B4-BE49-F238E27FC236}">
                <a16:creationId xmlns:a16="http://schemas.microsoft.com/office/drawing/2014/main" id="{BEB0E5FF-43D4-4766-B71B-9687D696AABB}"/>
              </a:ext>
            </a:extLst>
          </p:cNvPr>
          <p:cNvSpPr txBox="1">
            <a:spLocks/>
          </p:cNvSpPr>
          <p:nvPr/>
        </p:nvSpPr>
        <p:spPr>
          <a:xfrm>
            <a:off x="7087470" y="5455059"/>
            <a:ext cx="653472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800" b="0" i="0" u="none" strike="noStrike" dirty="0">
                <a:solidFill>
                  <a:schemeClr val="accent6"/>
                </a:solidFill>
                <a:effectLst/>
              </a:rPr>
              <a:t>0,859</a:t>
            </a:r>
            <a:endParaRPr lang="en-GB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16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BAADB2D-5D53-4188-BF8E-864BE7B89C07}"/>
              </a:ext>
            </a:extLst>
          </p:cNvPr>
          <p:cNvSpPr/>
          <p:nvPr/>
        </p:nvSpPr>
        <p:spPr>
          <a:xfrm>
            <a:off x="8926317" y="1261628"/>
            <a:ext cx="3333078" cy="181266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51130F0-E7D8-4753-AD77-74B26A673C9F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10338996" cy="44152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Mlade raziskovalke in raziskovalci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37D5D50-FDA8-4A32-B8E1-961CCA787526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D551C0F-EFBB-4147-85CF-7AAA8D1D4656}"/>
              </a:ext>
            </a:extLst>
          </p:cNvPr>
          <p:cNvSpPr txBox="1"/>
          <p:nvPr/>
        </p:nvSpPr>
        <p:spPr>
          <a:xfrm>
            <a:off x="790688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2000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6DCB83-1391-4776-8757-3476AC7F4FB3}"/>
              </a:ext>
            </a:extLst>
          </p:cNvPr>
          <p:cNvSpPr txBox="1"/>
          <p:nvPr/>
        </p:nvSpPr>
        <p:spPr>
          <a:xfrm>
            <a:off x="838199" y="1565687"/>
            <a:ext cx="68787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sz="1800" b="0" i="0" u="none" strike="noStrike" baseline="0" dirty="0"/>
              <a:t>Število mladih raziskovalk in raziskovalcev, sprejetih v ARRS financiranje v obdobju 2000</a:t>
            </a:r>
            <a:r>
              <a:rPr lang="sl-SI" sz="18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sl-SI" sz="1800" b="0" i="0" u="none" strike="noStrike" baseline="0" dirty="0"/>
              <a:t>2024, po letih</a:t>
            </a:r>
            <a:endParaRPr lang="sl-SI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2CB62A-297F-493B-9E92-0CB3474DFCFF}"/>
              </a:ext>
            </a:extLst>
          </p:cNvPr>
          <p:cNvSpPr/>
          <p:nvPr/>
        </p:nvSpPr>
        <p:spPr>
          <a:xfrm>
            <a:off x="9072960" y="1398519"/>
            <a:ext cx="278913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835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mladih raziskovalk in raziskovalcev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1941E0-6378-4562-B557-E12A5ECDC851}"/>
              </a:ext>
            </a:extLst>
          </p:cNvPr>
          <p:cNvSpPr txBox="1"/>
          <p:nvPr/>
        </p:nvSpPr>
        <p:spPr>
          <a:xfrm>
            <a:off x="2307702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2005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02560-8969-4BDF-B8A9-407692D194E1}"/>
              </a:ext>
            </a:extLst>
          </p:cNvPr>
          <p:cNvSpPr txBox="1"/>
          <p:nvPr/>
        </p:nvSpPr>
        <p:spPr>
          <a:xfrm>
            <a:off x="3824716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2010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F5CD24-0592-43E0-88FA-85C31D4B1F7F}"/>
              </a:ext>
            </a:extLst>
          </p:cNvPr>
          <p:cNvSpPr txBox="1"/>
          <p:nvPr/>
        </p:nvSpPr>
        <p:spPr>
          <a:xfrm>
            <a:off x="5341730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2015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6CCCBD-3B2E-4B73-AEEB-AE5243C3AD90}"/>
              </a:ext>
            </a:extLst>
          </p:cNvPr>
          <p:cNvSpPr txBox="1"/>
          <p:nvPr/>
        </p:nvSpPr>
        <p:spPr>
          <a:xfrm>
            <a:off x="6858744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2020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754C64-A4BD-46AB-8FA6-6836D6F9476E}"/>
              </a:ext>
            </a:extLst>
          </p:cNvPr>
          <p:cNvSpPr txBox="1"/>
          <p:nvPr/>
        </p:nvSpPr>
        <p:spPr>
          <a:xfrm>
            <a:off x="790687" y="6458886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</a:t>
            </a: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obdobje 2000–2024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77E8AD-174F-42D1-9D54-0FACD4EE3682}"/>
              </a:ext>
            </a:extLst>
          </p:cNvPr>
          <p:cNvSpPr txBox="1"/>
          <p:nvPr/>
        </p:nvSpPr>
        <p:spPr>
          <a:xfrm>
            <a:off x="699661" y="2428185"/>
            <a:ext cx="422565" cy="3718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50</a:t>
            </a: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40</a:t>
            </a: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30</a:t>
            </a: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20</a:t>
            </a: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0637D2E-9418-430D-ACF6-D81DF484F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2116" y="2569070"/>
            <a:ext cx="7306900" cy="344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51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51130F0-E7D8-4753-AD77-74B26A673C9F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10338996" cy="44152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Doktorska dela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37D5D50-FDA8-4A32-B8E1-961CCA787526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D551C0F-EFBB-4147-85CF-7AAA8D1D4656}"/>
              </a:ext>
            </a:extLst>
          </p:cNvPr>
          <p:cNvSpPr txBox="1"/>
          <p:nvPr/>
        </p:nvSpPr>
        <p:spPr>
          <a:xfrm>
            <a:off x="790688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2000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6DCB83-1391-4776-8757-3476AC7F4FB3}"/>
              </a:ext>
            </a:extLst>
          </p:cNvPr>
          <p:cNvSpPr txBox="1"/>
          <p:nvPr/>
        </p:nvSpPr>
        <p:spPr>
          <a:xfrm>
            <a:off x="838198" y="1565687"/>
            <a:ext cx="75498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Š</a:t>
            </a:r>
            <a:r>
              <a:rPr lang="sl-SI" sz="1800" b="0" i="0" u="none" strike="noStrike" baseline="0" dirty="0"/>
              <a:t>tevilo doktoratov, kjer so bili mentorji z IJS </a:t>
            </a:r>
            <a:endParaRPr lang="sl-SI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1941E0-6378-4562-B557-E12A5ECDC851}"/>
              </a:ext>
            </a:extLst>
          </p:cNvPr>
          <p:cNvSpPr txBox="1"/>
          <p:nvPr/>
        </p:nvSpPr>
        <p:spPr>
          <a:xfrm>
            <a:off x="2307702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2005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02560-8969-4BDF-B8A9-407692D194E1}"/>
              </a:ext>
            </a:extLst>
          </p:cNvPr>
          <p:cNvSpPr txBox="1"/>
          <p:nvPr/>
        </p:nvSpPr>
        <p:spPr>
          <a:xfrm>
            <a:off x="3824716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2010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F5CD24-0592-43E0-88FA-85C31D4B1F7F}"/>
              </a:ext>
            </a:extLst>
          </p:cNvPr>
          <p:cNvSpPr txBox="1"/>
          <p:nvPr/>
        </p:nvSpPr>
        <p:spPr>
          <a:xfrm>
            <a:off x="5341730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2015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6CCCBD-3B2E-4B73-AEEB-AE5243C3AD90}"/>
              </a:ext>
            </a:extLst>
          </p:cNvPr>
          <p:cNvSpPr txBox="1"/>
          <p:nvPr/>
        </p:nvSpPr>
        <p:spPr>
          <a:xfrm>
            <a:off x="6858745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2020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754C64-A4BD-46AB-8FA6-6836D6F9476E}"/>
              </a:ext>
            </a:extLst>
          </p:cNvPr>
          <p:cNvSpPr txBox="1"/>
          <p:nvPr/>
        </p:nvSpPr>
        <p:spPr>
          <a:xfrm>
            <a:off x="790687" y="6458886"/>
            <a:ext cx="91209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</a:t>
            </a: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obdobje 2000–2024. Podatki so št. doktoratov pri čemer so bili mentorji zaposleni na IJS.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CAAAE0-F21E-4BD3-A308-FB357079B011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D0CB73-F4AA-4A55-8F88-0540BE11956F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903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doktorskih del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7C6014-7951-4EDB-B1E6-DDB23800258E}"/>
              </a:ext>
            </a:extLst>
          </p:cNvPr>
          <p:cNvSpPr txBox="1"/>
          <p:nvPr/>
        </p:nvSpPr>
        <p:spPr>
          <a:xfrm>
            <a:off x="699661" y="2128205"/>
            <a:ext cx="422565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60</a:t>
            </a:r>
          </a:p>
          <a:p>
            <a:pPr algn="r">
              <a:lnSpc>
                <a:spcPts val="2600"/>
              </a:lnSpc>
            </a:pPr>
            <a:endParaRPr lang="sl-SI" sz="1100" baseline="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50</a:t>
            </a: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40</a:t>
            </a: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30</a:t>
            </a: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20</a:t>
            </a: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09EAEDB-C19A-4ACC-A422-C73C9F742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5104" y="2562650"/>
            <a:ext cx="6682450" cy="205179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8A5907B-8F95-4CCD-9A2C-E3CC9EEE1310}"/>
              </a:ext>
            </a:extLst>
          </p:cNvPr>
          <p:cNvSpPr txBox="1"/>
          <p:nvPr/>
        </p:nvSpPr>
        <p:spPr>
          <a:xfrm>
            <a:off x="8303774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2025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28B47D-102C-424D-9BD9-9E2677170F05}"/>
              </a:ext>
            </a:extLst>
          </p:cNvPr>
          <p:cNvGrpSpPr/>
          <p:nvPr/>
        </p:nvGrpSpPr>
        <p:grpSpPr>
          <a:xfrm>
            <a:off x="1211032" y="2329165"/>
            <a:ext cx="7464626" cy="3320516"/>
            <a:chOff x="1211032" y="2329165"/>
            <a:chExt cx="7302500" cy="332051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CAC2867-0707-417F-9A36-9C394E14EEBD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32" y="2660403"/>
              <a:ext cx="7302500" cy="0"/>
            </a:xfrm>
            <a:prstGeom prst="line">
              <a:avLst/>
            </a:prstGeom>
            <a:ln w="3175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48A3CE6-5C44-43E3-A736-5D4697611720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32" y="2992545"/>
              <a:ext cx="7302500" cy="0"/>
            </a:xfrm>
            <a:prstGeom prst="line">
              <a:avLst/>
            </a:prstGeom>
            <a:ln w="3175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B27215E-5C46-472F-A9D3-89AB57EA5296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32" y="3324687"/>
              <a:ext cx="7302500" cy="0"/>
            </a:xfrm>
            <a:prstGeom prst="line">
              <a:avLst/>
            </a:prstGeom>
            <a:ln w="3175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26539EA-10B3-40B2-95DB-6084F063FD83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32" y="3656829"/>
              <a:ext cx="7302500" cy="0"/>
            </a:xfrm>
            <a:prstGeom prst="line">
              <a:avLst/>
            </a:prstGeom>
            <a:ln w="3175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2DAA9E0-5B8B-4365-9EC9-C32346D1B4A6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32" y="3988971"/>
              <a:ext cx="7302500" cy="0"/>
            </a:xfrm>
            <a:prstGeom prst="line">
              <a:avLst/>
            </a:prstGeom>
            <a:ln w="3175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3AE7450-5B81-4735-8841-0065C1569DF4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32" y="4321113"/>
              <a:ext cx="7302500" cy="0"/>
            </a:xfrm>
            <a:prstGeom prst="line">
              <a:avLst/>
            </a:prstGeom>
            <a:ln w="3175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BB7290-E2B5-47B0-B60E-CAB74EB5B76E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32" y="4653255"/>
              <a:ext cx="7302500" cy="0"/>
            </a:xfrm>
            <a:prstGeom prst="line">
              <a:avLst/>
            </a:prstGeom>
            <a:ln w="3175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9682C3E-6807-4C3B-8EFF-0A132CEEE875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32" y="4985397"/>
              <a:ext cx="7302500" cy="0"/>
            </a:xfrm>
            <a:prstGeom prst="line">
              <a:avLst/>
            </a:prstGeom>
            <a:ln w="3175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73A625-98A5-4466-B7E1-EABC5A91FA94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32" y="5317539"/>
              <a:ext cx="7302500" cy="0"/>
            </a:xfrm>
            <a:prstGeom prst="line">
              <a:avLst/>
            </a:prstGeom>
            <a:ln w="3175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A019091-4B75-4922-B3F8-AD48BB18B2E7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32" y="5649681"/>
              <a:ext cx="7302500" cy="0"/>
            </a:xfrm>
            <a:prstGeom prst="line">
              <a:avLst/>
            </a:prstGeom>
            <a:ln w="3175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C6BE13E-CE3D-4248-A57C-B719C4B3273B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32" y="2329165"/>
              <a:ext cx="7302500" cy="0"/>
            </a:xfrm>
            <a:prstGeom prst="line">
              <a:avLst/>
            </a:prstGeom>
            <a:ln w="3175"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2F166312-6CAC-4D1D-82B4-9B7269A9C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25669" y="2296537"/>
            <a:ext cx="550389" cy="141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79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578DF43-E1DA-4025-97E7-FBAC29F82418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51130F0-E7D8-4753-AD77-74B26A673C9F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10338996" cy="44152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Nagrade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37D5D50-FDA8-4A32-B8E1-961CCA787526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76DCB83-1391-4776-8757-3476AC7F4FB3}"/>
              </a:ext>
            </a:extLst>
          </p:cNvPr>
          <p:cNvSpPr txBox="1"/>
          <p:nvPr/>
        </p:nvSpPr>
        <p:spPr>
          <a:xfrm>
            <a:off x="838199" y="1565687"/>
            <a:ext cx="68787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sz="1800" b="0" i="0" u="none" strike="noStrike" baseline="0" dirty="0"/>
              <a:t>Število Zoisovih, Puhovih nagrad in ambasadorjev znanosti</a:t>
            </a:r>
            <a:endParaRPr lang="sl-SI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2CB62A-297F-493B-9E92-0CB3474DFCFF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124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nagrad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2A45C-B37F-420F-AFDF-015D67F4A207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167" y="3061315"/>
            <a:ext cx="2820796" cy="27802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C2019E-DE0A-4583-9CEE-2A70C4752560}"/>
              </a:ext>
            </a:extLst>
          </p:cNvPr>
          <p:cNvSpPr txBox="1"/>
          <p:nvPr/>
        </p:nvSpPr>
        <p:spPr>
          <a:xfrm>
            <a:off x="790687" y="6102000"/>
            <a:ext cx="51182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</a:t>
            </a: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obdobje 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7854429-A8D9-44DD-82B1-3E61C4C0D9AC}"/>
              </a:ext>
            </a:extLst>
          </p:cNvPr>
          <p:cNvSpPr/>
          <p:nvPr/>
        </p:nvSpPr>
        <p:spPr>
          <a:xfrm>
            <a:off x="813990" y="3204018"/>
            <a:ext cx="1746096" cy="1746096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65EC07-B455-4130-8FC5-FD732F22FD11}"/>
              </a:ext>
            </a:extLst>
          </p:cNvPr>
          <p:cNvSpPr txBox="1"/>
          <p:nvPr/>
        </p:nvSpPr>
        <p:spPr>
          <a:xfrm>
            <a:off x="1127612" y="3520638"/>
            <a:ext cx="1277028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sl-SI" sz="3200" b="1" dirty="0">
                <a:solidFill>
                  <a:schemeClr val="bg1"/>
                </a:solidFill>
              </a:rPr>
              <a:t>38</a:t>
            </a:r>
          </a:p>
          <a:p>
            <a:pPr>
              <a:defRPr/>
            </a:pPr>
            <a:r>
              <a:rPr lang="sl-SI" dirty="0">
                <a:solidFill>
                  <a:schemeClr val="bg1"/>
                </a:solidFill>
              </a:rPr>
              <a:t>Zoisovih nagrad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7868A8A-98B3-4B39-B237-2C1D2DFDA1C0}"/>
              </a:ext>
            </a:extLst>
          </p:cNvPr>
          <p:cNvSpPr/>
          <p:nvPr/>
        </p:nvSpPr>
        <p:spPr>
          <a:xfrm>
            <a:off x="2055584" y="2194153"/>
            <a:ext cx="1746096" cy="174609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DF27DC-5B0A-4499-B1DF-6FE7B687BF7A}"/>
              </a:ext>
            </a:extLst>
          </p:cNvPr>
          <p:cNvSpPr txBox="1"/>
          <p:nvPr/>
        </p:nvSpPr>
        <p:spPr>
          <a:xfrm>
            <a:off x="2347081" y="2522218"/>
            <a:ext cx="1761554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3200" b="1" dirty="0">
                <a:solidFill>
                  <a:schemeClr val="bg1"/>
                </a:solidFill>
              </a:rPr>
              <a:t>49</a:t>
            </a:r>
            <a:r>
              <a:rPr lang="sl-SI" sz="2400" b="1" dirty="0">
                <a:solidFill>
                  <a:schemeClr val="bg1"/>
                </a:solidFill>
              </a:rPr>
              <a:t>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Zoisovih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priznanj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F50B317-EBB2-4183-8853-D0DA1A2E3746}"/>
              </a:ext>
            </a:extLst>
          </p:cNvPr>
          <p:cNvSpPr/>
          <p:nvPr/>
        </p:nvSpPr>
        <p:spPr>
          <a:xfrm>
            <a:off x="3522325" y="3865424"/>
            <a:ext cx="1746096" cy="174609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A74FB6-4782-4CE5-A461-5A959E82CEA6}"/>
              </a:ext>
            </a:extLst>
          </p:cNvPr>
          <p:cNvSpPr txBox="1"/>
          <p:nvPr/>
        </p:nvSpPr>
        <p:spPr>
          <a:xfrm>
            <a:off x="3831352" y="4215252"/>
            <a:ext cx="215365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3200" b="1" dirty="0">
                <a:solidFill>
                  <a:schemeClr val="bg1"/>
                </a:solidFill>
              </a:rPr>
              <a:t>5</a:t>
            </a:r>
            <a:r>
              <a:rPr lang="sl-SI" sz="2400" b="1" dirty="0">
                <a:solidFill>
                  <a:schemeClr val="bg1"/>
                </a:solidFill>
              </a:rPr>
              <a:t>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Puhovih 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nagrad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ABE0D2D-6129-401B-91B1-9CC167AE4947}"/>
              </a:ext>
            </a:extLst>
          </p:cNvPr>
          <p:cNvSpPr/>
          <p:nvPr/>
        </p:nvSpPr>
        <p:spPr>
          <a:xfrm>
            <a:off x="6820076" y="2318765"/>
            <a:ext cx="1746096" cy="174609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B15AF1-539C-4EC8-9A2E-7C7ADFD54BF8}"/>
              </a:ext>
            </a:extLst>
          </p:cNvPr>
          <p:cNvSpPr txBox="1"/>
          <p:nvPr/>
        </p:nvSpPr>
        <p:spPr>
          <a:xfrm>
            <a:off x="7096700" y="2632646"/>
            <a:ext cx="1277028" cy="104644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sl-SI" sz="3200" b="1" dirty="0">
                <a:solidFill>
                  <a:schemeClr val="bg1"/>
                </a:solidFill>
              </a:rPr>
              <a:t>5</a:t>
            </a:r>
          </a:p>
          <a:p>
            <a:pPr>
              <a:defRPr/>
            </a:pPr>
            <a:r>
              <a:rPr lang="sl-SI" dirty="0">
                <a:solidFill>
                  <a:schemeClr val="bg1"/>
                </a:solidFill>
              </a:rPr>
              <a:t>ambasadorji znanosti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DDC1CA6-0750-4CE4-9766-5D33DCA7CB8A}"/>
              </a:ext>
            </a:extLst>
          </p:cNvPr>
          <p:cNvSpPr/>
          <p:nvPr/>
        </p:nvSpPr>
        <p:spPr>
          <a:xfrm>
            <a:off x="5034111" y="3485402"/>
            <a:ext cx="1746096" cy="174609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73E148-ECA2-4EC6-9C00-A1E048C0A951}"/>
              </a:ext>
            </a:extLst>
          </p:cNvPr>
          <p:cNvSpPr txBox="1"/>
          <p:nvPr/>
        </p:nvSpPr>
        <p:spPr>
          <a:xfrm>
            <a:off x="5332335" y="3786317"/>
            <a:ext cx="1761554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3200" b="1" dirty="0">
                <a:solidFill>
                  <a:schemeClr val="bg1"/>
                </a:solidFill>
              </a:rPr>
              <a:t>27</a:t>
            </a:r>
            <a:r>
              <a:rPr lang="sl-SI" sz="2400" b="1" dirty="0">
                <a:solidFill>
                  <a:schemeClr val="bg1"/>
                </a:solidFill>
              </a:rPr>
              <a:t>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Puhovih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priznanj</a:t>
            </a:r>
          </a:p>
        </p:txBody>
      </p:sp>
    </p:spTree>
    <p:extLst>
      <p:ext uri="{BB962C8B-B14F-4D97-AF65-F5344CB8AC3E}">
        <p14:creationId xmlns:p14="http://schemas.microsoft.com/office/powerpoint/2010/main" val="1609699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91E7A17-769B-463C-AFB5-08F0A2BC25D4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alphaModFix amt="13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4994" y="2122229"/>
            <a:ext cx="6910708" cy="3887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EE162A-DF57-4678-AB0A-0131D25F4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9"/>
            <a:ext cx="2087880" cy="523600"/>
          </a:xfrm>
        </p:spPr>
        <p:txBody>
          <a:bodyPr/>
          <a:lstStyle/>
          <a:p>
            <a:r>
              <a:rPr lang="en-US" dirty="0" err="1"/>
              <a:t>Poslanstvo</a:t>
            </a:r>
            <a:endParaRPr lang="sl-S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158014-2F47-4077-A42E-BAD13FBC9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9998122" cy="113272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sl-SI" b="0" i="0" dirty="0">
                <a:effectLst/>
              </a:rPr>
              <a:t>Poslanstvo IJS je v </a:t>
            </a:r>
            <a:r>
              <a:rPr lang="sl-SI" b="1" i="0" dirty="0">
                <a:effectLst/>
              </a:rPr>
              <a:t>zbiranju, ustvarjanju in širjenju znanja </a:t>
            </a:r>
            <a:r>
              <a:rPr lang="sl-SI" b="0" i="0" dirty="0">
                <a:effectLst/>
              </a:rPr>
              <a:t>na najvišji ravni naravoslovnih in tehniških znanosti za blagostanje slovenske družbe </a:t>
            </a:r>
            <a:r>
              <a:rPr lang="sl-SI" dirty="0"/>
              <a:t>in</a:t>
            </a:r>
            <a:r>
              <a:rPr lang="sl-SI" b="0" i="0" dirty="0">
                <a:effectLst/>
              </a:rPr>
              <a:t> človeštva nasploh. Z nenehnim razvojem novega znanja IJS zagotavlja vrhunsko izobrazbo kadrom ter raziskave in razvoj tehnologij na najvišji mednarodni ravni odličnosti.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3399F2-E5CF-4F7A-BEAC-985A446A1C77}"/>
              </a:ext>
            </a:extLst>
          </p:cNvPr>
          <p:cNvSpPr txBox="1"/>
          <p:nvPr/>
        </p:nvSpPr>
        <p:spPr>
          <a:xfrm>
            <a:off x="730175" y="3357289"/>
            <a:ext cx="609689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sl-SI" sz="1500" b="0" i="0" dirty="0">
                <a:effectLst/>
              </a:rPr>
              <a:t>Poslanstvo IJS uresničuje: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3AB421-BA6A-44A9-975F-1948B9D937E7}"/>
              </a:ext>
            </a:extLst>
          </p:cNvPr>
          <p:cNvSpPr txBox="1"/>
          <p:nvPr/>
        </p:nvSpPr>
        <p:spPr>
          <a:xfrm>
            <a:off x="730175" y="3807750"/>
            <a:ext cx="536582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500" b="1" i="0" dirty="0">
                <a:effectLst/>
              </a:rPr>
              <a:t>z vrhunskim, profesionalnim načinom raziskav </a:t>
            </a:r>
            <a:r>
              <a:rPr lang="sl-SI" sz="1500" b="0" i="0" dirty="0">
                <a:effectLst/>
              </a:rPr>
              <a:t>v vrhu znanosti na vseh ravneh;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500" b="1" i="0" dirty="0">
                <a:effectLst/>
              </a:rPr>
              <a:t>z izobraževanjem</a:t>
            </a:r>
            <a:r>
              <a:rPr lang="sl-SI" sz="1500" b="0" i="0" dirty="0">
                <a:effectLst/>
              </a:rPr>
              <a:t>, ki je vpeto v raziskave in razvoj; pri tem IJS tesno sodeluje z drugimi institucijami v Sloveniji in po svetu;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500" b="0" i="0" dirty="0">
                <a:effectLst/>
              </a:rPr>
              <a:t>s poudarkom </a:t>
            </a:r>
            <a:r>
              <a:rPr lang="sl-SI" sz="1500" b="1" i="0" dirty="0">
                <a:effectLst/>
              </a:rPr>
              <a:t>na novih raziskovalnih temah</a:t>
            </a:r>
            <a:r>
              <a:rPr lang="sl-SI" sz="1500" b="0" i="0" dirty="0">
                <a:effectLst/>
              </a:rPr>
              <a:t>, ki so v osnovi pogosto interdisciplinarne;</a:t>
            </a:r>
            <a:endParaRPr lang="en-US" sz="1500" b="0" i="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500" b="1" i="0" dirty="0">
                <a:effectLst/>
              </a:rPr>
              <a:t>s prenosom tehnologij </a:t>
            </a:r>
            <a:r>
              <a:rPr lang="sl-SI" sz="1500" i="0" dirty="0">
                <a:effectLst/>
              </a:rPr>
              <a:t>in </a:t>
            </a:r>
            <a:r>
              <a:rPr lang="sl-SI" sz="1500" b="1" i="0" dirty="0">
                <a:effectLst/>
              </a:rPr>
              <a:t>izmenjavo kadrov </a:t>
            </a:r>
            <a:r>
              <a:rPr lang="sl-SI" sz="1500" i="0" dirty="0">
                <a:effectLst/>
              </a:rPr>
              <a:t>z </a:t>
            </a:r>
            <a:r>
              <a:rPr lang="sl-SI" sz="1500" b="0" i="0" dirty="0">
                <a:effectLst/>
              </a:rPr>
              <a:t>industrijo;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7B95282-1D39-4D1A-8104-360628EEDDF2}"/>
              </a:ext>
            </a:extLst>
          </p:cNvPr>
          <p:cNvSpPr txBox="1"/>
          <p:nvPr/>
        </p:nvSpPr>
        <p:spPr>
          <a:xfrm>
            <a:off x="6418281" y="3807750"/>
            <a:ext cx="480194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500" b="1" i="0" dirty="0">
                <a:effectLst/>
              </a:rPr>
              <a:t>z ozaveščanjem javnosti</a:t>
            </a:r>
            <a:r>
              <a:rPr lang="sl-SI" sz="1500" b="0" i="0" dirty="0">
                <a:effectLst/>
              </a:rPr>
              <a:t>, predvsem mladih, o rastočem pomenu znanosti in tehnologije;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500" b="0" i="0" dirty="0">
                <a:effectLst/>
              </a:rPr>
              <a:t>z </a:t>
            </a:r>
            <a:r>
              <a:rPr lang="sl-SI" sz="1500" b="1" dirty="0">
                <a:effectLst/>
              </a:rPr>
              <a:t>okoljevarstvenimi storitvami </a:t>
            </a:r>
            <a:r>
              <a:rPr lang="sl-SI" sz="1500" b="0" i="0" dirty="0">
                <a:effectLst/>
              </a:rPr>
              <a:t>in </a:t>
            </a:r>
            <a:r>
              <a:rPr lang="sl-SI" sz="1500" b="1" i="0" dirty="0">
                <a:effectLst/>
              </a:rPr>
              <a:t>storitvami</a:t>
            </a:r>
            <a:r>
              <a:rPr lang="sl-SI" sz="1500" b="0" i="0" dirty="0">
                <a:effectLst/>
              </a:rPr>
              <a:t> na področju javne varnosti;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500" b="0" i="0" dirty="0">
                <a:effectLst/>
              </a:rPr>
              <a:t>s privzemanjem prilagodljivih, ciljno usmerjenih </a:t>
            </a:r>
            <a:r>
              <a:rPr lang="sl-SI" sz="1500" b="1" i="0" dirty="0">
                <a:effectLst/>
              </a:rPr>
              <a:t>organizacijskih struktur</a:t>
            </a:r>
            <a:r>
              <a:rPr lang="sl-SI" sz="1500" b="0" i="0" dirty="0">
                <a:effectLst/>
              </a:rPr>
              <a:t>, ki lahko hitro odgovorijo na nove izzive in ponudijo usluge.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1DAC50F-E1F0-43B8-B116-D0E302AA3F02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46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51130F0-E7D8-4753-AD77-74B26A673C9F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5046233" cy="5236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Primerjava</a:t>
            </a:r>
            <a:r>
              <a:rPr lang="en-US" dirty="0"/>
              <a:t> s </a:t>
            </a:r>
            <a:r>
              <a:rPr lang="sl-SI" dirty="0"/>
              <a:t>tujino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AC5D46E-00C2-470E-A1CA-1CB1F2F85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105651"/>
              </p:ext>
            </p:extLst>
          </p:nvPr>
        </p:nvGraphicFramePr>
        <p:xfrm>
          <a:off x="2906207" y="2359029"/>
          <a:ext cx="8391565" cy="16916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167805">
                  <a:extLst>
                    <a:ext uri="{9D8B030D-6E8A-4147-A177-3AD203B41FA5}">
                      <a16:colId xmlns:a16="http://schemas.microsoft.com/office/drawing/2014/main" val="1948608093"/>
                    </a:ext>
                  </a:extLst>
                </a:gridCol>
                <a:gridCol w="1285837">
                  <a:extLst>
                    <a:ext uri="{9D8B030D-6E8A-4147-A177-3AD203B41FA5}">
                      <a16:colId xmlns:a16="http://schemas.microsoft.com/office/drawing/2014/main" val="3297349526"/>
                    </a:ext>
                  </a:extLst>
                </a:gridCol>
                <a:gridCol w="1610359">
                  <a:extLst>
                    <a:ext uri="{9D8B030D-6E8A-4147-A177-3AD203B41FA5}">
                      <a16:colId xmlns:a16="http://schemas.microsoft.com/office/drawing/2014/main" val="661240353"/>
                    </a:ext>
                  </a:extLst>
                </a:gridCol>
                <a:gridCol w="1923229">
                  <a:extLst>
                    <a:ext uri="{9D8B030D-6E8A-4147-A177-3AD203B41FA5}">
                      <a16:colId xmlns:a16="http://schemas.microsoft.com/office/drawing/2014/main" val="1002807491"/>
                    </a:ext>
                  </a:extLst>
                </a:gridCol>
                <a:gridCol w="2404335">
                  <a:extLst>
                    <a:ext uri="{9D8B030D-6E8A-4147-A177-3AD203B41FA5}">
                      <a16:colId xmlns:a16="http://schemas.microsoft.com/office/drawing/2014/main" val="185214132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600" dirty="0">
                          <a:solidFill>
                            <a:schemeClr val="tx1"/>
                          </a:solidFill>
                        </a:rPr>
                        <a:t>Št. prebivalstva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600" dirty="0">
                          <a:solidFill>
                            <a:schemeClr val="tx1"/>
                          </a:solidFill>
                        </a:rPr>
                        <a:t>Št. zaposlenih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600" dirty="0">
                          <a:solidFill>
                            <a:schemeClr val="tx1"/>
                          </a:solidFill>
                        </a:rPr>
                        <a:t>Št. zaposlenih </a:t>
                      </a:r>
                    </a:p>
                    <a:p>
                      <a:pPr algn="r"/>
                      <a:r>
                        <a:rPr lang="sl-SI" sz="1600" dirty="0">
                          <a:solidFill>
                            <a:schemeClr val="tx1"/>
                          </a:solidFill>
                        </a:rPr>
                        <a:t>glede na št. prebivalstva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146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sl-SI" sz="1600" b="1" dirty="0"/>
                        <a:t>IJS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/>
                        <a:t>Slovenija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2,12 mio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1.263</a:t>
                      </a:r>
                      <a:endParaRPr lang="sl-SI" sz="16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0,06 %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0574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/>
                        <a:t>MPS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/>
                        <a:t>Nemčija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84,55 mio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24.650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0,03 %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6180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/>
                        <a:t>CNRS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/>
                        <a:t>Francija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66,55 mio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33.000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0,05 %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5470474"/>
                  </a:ext>
                </a:extLst>
              </a:tr>
            </a:tbl>
          </a:graphicData>
        </a:graphic>
      </p:graphicFrame>
      <p:graphicFrame>
        <p:nvGraphicFramePr>
          <p:cNvPr id="46" name="Table 4">
            <a:extLst>
              <a:ext uri="{FF2B5EF4-FFF2-40B4-BE49-F238E27FC236}">
                <a16:creationId xmlns:a16="http://schemas.microsoft.com/office/drawing/2014/main" id="{8BFFF364-A91B-4D06-877A-1C0C5BF28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023410"/>
              </p:ext>
            </p:extLst>
          </p:nvPr>
        </p:nvGraphicFramePr>
        <p:xfrm>
          <a:off x="2906207" y="4327068"/>
          <a:ext cx="8402322" cy="16916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194699">
                  <a:extLst>
                    <a:ext uri="{9D8B030D-6E8A-4147-A177-3AD203B41FA5}">
                      <a16:colId xmlns:a16="http://schemas.microsoft.com/office/drawing/2014/main" val="1948608093"/>
                    </a:ext>
                  </a:extLst>
                </a:gridCol>
                <a:gridCol w="1283296">
                  <a:extLst>
                    <a:ext uri="{9D8B030D-6E8A-4147-A177-3AD203B41FA5}">
                      <a16:colId xmlns:a16="http://schemas.microsoft.com/office/drawing/2014/main" val="3297349526"/>
                    </a:ext>
                  </a:extLst>
                </a:gridCol>
                <a:gridCol w="3520712">
                  <a:extLst>
                    <a:ext uri="{9D8B030D-6E8A-4147-A177-3AD203B41FA5}">
                      <a16:colId xmlns:a16="http://schemas.microsoft.com/office/drawing/2014/main" val="661240353"/>
                    </a:ext>
                  </a:extLst>
                </a:gridCol>
                <a:gridCol w="2403615">
                  <a:extLst>
                    <a:ext uri="{9D8B030D-6E8A-4147-A177-3AD203B41FA5}">
                      <a16:colId xmlns:a16="http://schemas.microsoft.com/office/drawing/2014/main" val="10028074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Le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600" dirty="0">
                          <a:solidFill>
                            <a:schemeClr val="tx1"/>
                          </a:solidFill>
                        </a:rPr>
                        <a:t>Letni prihodki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600" dirty="0">
                          <a:solidFill>
                            <a:schemeClr val="tx1"/>
                          </a:solidFill>
                        </a:rPr>
                        <a:t>Letni prihodki na zaposlenega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146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sl-SI" sz="1600" b="1" dirty="0"/>
                        <a:t>IJS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/>
                        <a:t>Slovenija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65 mio €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53.400 €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0574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/>
                        <a:t>MPS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/>
                        <a:t>Nemčija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2.300 mio €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93.300 €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6180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/>
                        <a:t>CNRS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/>
                        <a:t>Francija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4.000 mio €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121.200 €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547047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06EB479-56FF-4A0A-BD5C-29C2A63A6A07}"/>
              </a:ext>
            </a:extLst>
          </p:cNvPr>
          <p:cNvSpPr txBox="1"/>
          <p:nvPr/>
        </p:nvSpPr>
        <p:spPr>
          <a:xfrm>
            <a:off x="768304" y="3674066"/>
            <a:ext cx="2022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chemeClr val="accent1"/>
                </a:solidFill>
              </a:rPr>
              <a:t>Zaposleni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74AAEC1-DFB9-4451-BB22-0F64A8436E71}"/>
              </a:ext>
            </a:extLst>
          </p:cNvPr>
          <p:cNvSpPr txBox="1"/>
          <p:nvPr/>
        </p:nvSpPr>
        <p:spPr>
          <a:xfrm>
            <a:off x="768304" y="5625624"/>
            <a:ext cx="2022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chemeClr val="accent1"/>
                </a:solidFill>
              </a:rPr>
              <a:t>Prihodki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CEAEC51-6458-4BB9-9778-092AF75FDA61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C25E3E7-AF3B-4ACD-B3AC-79CF0F33D886}"/>
              </a:ext>
            </a:extLst>
          </p:cNvPr>
          <p:cNvCxnSpPr>
            <a:cxnSpLocks/>
          </p:cNvCxnSpPr>
          <p:nvPr/>
        </p:nvCxnSpPr>
        <p:spPr>
          <a:xfrm>
            <a:off x="821224" y="4057941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8FDDC04-04DB-447E-982C-B03E3AE958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87" y="2041606"/>
            <a:ext cx="710507" cy="710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083FB3-E614-4D0A-A9F9-7056BACFB78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04" y="1935976"/>
            <a:ext cx="847317" cy="8341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9474B8-0FCF-45B9-8698-D09ED0187DAC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aseline="0" dirty="0">
                <a:solidFill>
                  <a:schemeClr val="bg1">
                    <a:lumMod val="50000"/>
                  </a:schemeClr>
                </a:solidFill>
              </a:rPr>
              <a:t>Podatki so za obdobje 2022-2024.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97ECA1-14EF-4E51-A9C5-F1BC0521AD85}"/>
              </a:ext>
            </a:extLst>
          </p:cNvPr>
          <p:cNvSpPr txBox="1"/>
          <p:nvPr/>
        </p:nvSpPr>
        <p:spPr>
          <a:xfrm>
            <a:off x="838200" y="1565687"/>
            <a:ext cx="103802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Primerjava IJS // Maks Planck Institute (MPS) // </a:t>
            </a:r>
            <a:r>
              <a:rPr lang="en-US" dirty="0"/>
              <a:t>French National Centre for Scientific Research</a:t>
            </a:r>
            <a:r>
              <a:rPr lang="sl-SI" dirty="0"/>
              <a:t> (CNRS) </a:t>
            </a:r>
          </a:p>
        </p:txBody>
      </p:sp>
    </p:spTree>
    <p:extLst>
      <p:ext uri="{BB962C8B-B14F-4D97-AF65-F5344CB8AC3E}">
        <p14:creationId xmlns:p14="http://schemas.microsoft.com/office/powerpoint/2010/main" val="83684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66208F-D2EE-4DA3-B047-EE742D20613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83" y="2660402"/>
            <a:ext cx="5023646" cy="3349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88A8C7-7545-4D6D-9482-4034D7CC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6428591" cy="1325563"/>
          </a:xfrm>
        </p:spPr>
        <p:txBody>
          <a:bodyPr/>
          <a:lstStyle/>
          <a:p>
            <a:r>
              <a:rPr lang="sl-SI" dirty="0"/>
              <a:t>Sodelovanje z javnostmi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7AF945C-CC66-4663-A67F-8CEE2EB0DC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51502" y="3063893"/>
            <a:ext cx="2873928" cy="22002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800" dirty="0">
                <a:solidFill>
                  <a:schemeClr val="accent1"/>
                </a:solidFill>
              </a:rPr>
              <a:t>Kolokviji </a:t>
            </a:r>
          </a:p>
          <a:p>
            <a:pPr marL="0" indent="0">
              <a:buNone/>
            </a:pPr>
            <a:r>
              <a:rPr lang="sl-SI" sz="1800" dirty="0">
                <a:solidFill>
                  <a:schemeClr val="accent1"/>
                </a:solidFill>
              </a:rPr>
              <a:t>Galerija</a:t>
            </a:r>
          </a:p>
          <a:p>
            <a:pPr marL="0" indent="0">
              <a:buNone/>
            </a:pPr>
            <a:r>
              <a:rPr lang="sl-SI" sz="1800" dirty="0">
                <a:solidFill>
                  <a:schemeClr val="accent1"/>
                </a:solidFill>
              </a:rPr>
              <a:t>Obiski šol</a:t>
            </a:r>
          </a:p>
          <a:p>
            <a:pPr marL="0" indent="0">
              <a:buNone/>
            </a:pPr>
            <a:r>
              <a:rPr lang="sl-SI" sz="1800" dirty="0">
                <a:solidFill>
                  <a:schemeClr val="accent1"/>
                </a:solidFill>
              </a:rPr>
              <a:t>Štefanovi dnevi</a:t>
            </a:r>
          </a:p>
          <a:p>
            <a:pPr marL="0" indent="0">
              <a:buNone/>
            </a:pPr>
            <a:r>
              <a:rPr lang="sl-SI" sz="1800" dirty="0">
                <a:solidFill>
                  <a:schemeClr val="accent1"/>
                </a:solidFill>
              </a:rPr>
              <a:t>Dan odprtih vrat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9B28C69E-B0BF-4258-AADE-BF90A64D166F}"/>
              </a:ext>
            </a:extLst>
          </p:cNvPr>
          <p:cNvSpPr txBox="1">
            <a:spLocks/>
          </p:cNvSpPr>
          <p:nvPr/>
        </p:nvSpPr>
        <p:spPr>
          <a:xfrm>
            <a:off x="2867432" y="3063892"/>
            <a:ext cx="2115937" cy="26012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l-SI" sz="1800" dirty="0" err="1"/>
              <a:t>pb</a:t>
            </a:r>
            <a:r>
              <a:rPr lang="sl-SI" sz="1800" dirty="0"/>
              <a:t>. </a:t>
            </a:r>
            <a:r>
              <a:rPr lang="sl-SI" sz="1800" b="1" dirty="0"/>
              <a:t>1.200</a:t>
            </a:r>
          </a:p>
          <a:p>
            <a:pPr marL="0" indent="0" algn="r">
              <a:buNone/>
            </a:pPr>
            <a:r>
              <a:rPr lang="sl-SI" sz="1800" dirty="0" err="1"/>
              <a:t>pb</a:t>
            </a:r>
            <a:r>
              <a:rPr lang="sl-SI" sz="1800" dirty="0"/>
              <a:t>. </a:t>
            </a:r>
            <a:r>
              <a:rPr lang="sl-SI" sz="1800" b="1" dirty="0"/>
              <a:t>9.450</a:t>
            </a:r>
          </a:p>
          <a:p>
            <a:pPr marL="0" indent="0" algn="r">
              <a:buNone/>
            </a:pPr>
            <a:r>
              <a:rPr lang="sl-SI" sz="1800" dirty="0" err="1"/>
              <a:t>pb</a:t>
            </a:r>
            <a:r>
              <a:rPr lang="sl-SI" sz="1800" dirty="0"/>
              <a:t>. </a:t>
            </a:r>
            <a:r>
              <a:rPr lang="sl-SI" sz="1800" b="1" dirty="0"/>
              <a:t>1.070</a:t>
            </a:r>
            <a:endParaRPr lang="sl-SI" sz="1800" dirty="0"/>
          </a:p>
          <a:p>
            <a:pPr marL="0" indent="0" algn="r">
              <a:buNone/>
            </a:pPr>
            <a:r>
              <a:rPr lang="sl-SI" sz="1800" dirty="0" err="1"/>
              <a:t>pb</a:t>
            </a:r>
            <a:r>
              <a:rPr lang="sl-SI" sz="1800" dirty="0"/>
              <a:t>. </a:t>
            </a:r>
            <a:r>
              <a:rPr lang="sl-SI" sz="1800" dirty="0">
                <a:latin typeface="+mj-lt"/>
              </a:rPr>
              <a:t>1.00</a:t>
            </a:r>
            <a:r>
              <a:rPr lang="sl-SI" sz="1800" b="1" dirty="0"/>
              <a:t>0</a:t>
            </a:r>
          </a:p>
          <a:p>
            <a:pPr marL="0" indent="0" algn="r">
              <a:buNone/>
            </a:pPr>
            <a:r>
              <a:rPr lang="sl-SI" sz="1800" dirty="0" err="1"/>
              <a:t>pb</a:t>
            </a:r>
            <a:r>
              <a:rPr lang="sl-SI" sz="1800" dirty="0"/>
              <a:t>. </a:t>
            </a:r>
            <a:r>
              <a:rPr lang="sl-SI" sz="1800" b="1" dirty="0"/>
              <a:t>2.000</a:t>
            </a:r>
            <a:r>
              <a:rPr lang="sl-SI" sz="1800" dirty="0"/>
              <a:t> 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37B8F84-A287-47D4-A3E1-8900BDF727F9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CD2567C4-B822-438D-8A8C-0FC11E72F6FE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83222A-F7F2-49D9-B28E-AACF8FDF36B3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 več kot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21.700+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obiskovalk in obiskovalcev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61476-CFED-4EE8-A288-DEA93425D8A7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Podati za leto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202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E9C5ED-9F02-4083-9EAA-C91044687D5B}"/>
              </a:ext>
            </a:extLst>
          </p:cNvPr>
          <p:cNvSpPr txBox="1"/>
          <p:nvPr/>
        </p:nvSpPr>
        <p:spPr>
          <a:xfrm>
            <a:off x="838201" y="1565687"/>
            <a:ext cx="68922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Število obiskovalk in obiskovalcev dogodkov, organiziranih za različne javnosti ter število obiskovalk in obiskovalcev izobraževalnega centra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BC3CBD3-A7B6-4C10-AC45-D63EDC84F60E}"/>
              </a:ext>
            </a:extLst>
          </p:cNvPr>
          <p:cNvSpPr txBox="1">
            <a:spLocks/>
          </p:cNvSpPr>
          <p:nvPr/>
        </p:nvSpPr>
        <p:spPr>
          <a:xfrm>
            <a:off x="883471" y="2701570"/>
            <a:ext cx="2873928" cy="3623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1800" b="1" dirty="0">
                <a:solidFill>
                  <a:schemeClr val="accent1"/>
                </a:solidFill>
              </a:rPr>
              <a:t>Dogodki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468592-26D7-4061-9F0D-9B6244856976}"/>
              </a:ext>
            </a:extLst>
          </p:cNvPr>
          <p:cNvSpPr txBox="1">
            <a:spLocks/>
          </p:cNvSpPr>
          <p:nvPr/>
        </p:nvSpPr>
        <p:spPr>
          <a:xfrm>
            <a:off x="883471" y="5124817"/>
            <a:ext cx="2873928" cy="12458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800" b="1" dirty="0">
                <a:solidFill>
                  <a:schemeClr val="accent1"/>
                </a:solidFill>
              </a:rPr>
              <a:t>Izobraževalni center za jedrsko tehnologijo</a:t>
            </a:r>
            <a:endParaRPr lang="sl-SI" sz="1800" b="1" dirty="0">
              <a:solidFill>
                <a:schemeClr val="accent1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672873B-E9D7-44DF-BB5B-E89808E12242}"/>
              </a:ext>
            </a:extLst>
          </p:cNvPr>
          <p:cNvSpPr txBox="1">
            <a:spLocks/>
          </p:cNvSpPr>
          <p:nvPr/>
        </p:nvSpPr>
        <p:spPr>
          <a:xfrm>
            <a:off x="2866950" y="5124817"/>
            <a:ext cx="2115937" cy="26012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l-SI" sz="1800" dirty="0" err="1"/>
              <a:t>pb</a:t>
            </a:r>
            <a:r>
              <a:rPr lang="sl-SI" sz="1800" dirty="0"/>
              <a:t>. </a:t>
            </a:r>
            <a:r>
              <a:rPr lang="sl-SI" sz="1800" b="1" dirty="0"/>
              <a:t>7.020</a:t>
            </a:r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782950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8A8C7-7545-4D6D-9482-4034D7CC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6428591" cy="1325563"/>
          </a:xfrm>
        </p:spPr>
        <p:txBody>
          <a:bodyPr/>
          <a:lstStyle/>
          <a:p>
            <a:r>
              <a:rPr lang="sl-SI" dirty="0"/>
              <a:t>Pojavljanje v medijih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37B8F84-A287-47D4-A3E1-8900BDF727F9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CD2567C4-B822-438D-8A8C-0FC11E72F6FE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83222A-F7F2-49D9-B28E-AACF8FDF36B3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</a:rPr>
              <a:t>2.811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medijskih objav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E9C5ED-9F02-4083-9EAA-C91044687D5B}"/>
              </a:ext>
            </a:extLst>
          </p:cNvPr>
          <p:cNvSpPr txBox="1"/>
          <p:nvPr/>
        </p:nvSpPr>
        <p:spPr>
          <a:xfrm>
            <a:off x="838200" y="1565687"/>
            <a:ext cx="687456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Pojavnost Instituta ”Jožef Stefan ” in </a:t>
            </a:r>
          </a:p>
          <a:p>
            <a:r>
              <a:rPr lang="sl-SI" dirty="0"/>
              <a:t>direktorja prof. dr. Boštjana Zalarja v tiskanih in spletnih medijih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3CC33F-9830-4937-9697-04CEC099EB53}"/>
              </a:ext>
            </a:extLst>
          </p:cNvPr>
          <p:cNvSpPr txBox="1"/>
          <p:nvPr/>
        </p:nvSpPr>
        <p:spPr>
          <a:xfrm>
            <a:off x="6351959" y="4261101"/>
            <a:ext cx="2957200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novice.najdi.si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sta.si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Delo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Megafon.si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rtvslo.si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218090-DAA4-4CB9-A5C0-84984C262EAF}"/>
              </a:ext>
            </a:extLst>
          </p:cNvPr>
          <p:cNvSpPr txBox="1"/>
          <p:nvPr/>
        </p:nvSpPr>
        <p:spPr>
          <a:xfrm>
            <a:off x="9037863" y="4234150"/>
            <a:ext cx="2957200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STA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Saša Senica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Marko Medvešček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Branko Janjič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G. C.</a:t>
            </a:r>
            <a:endParaRPr lang="sl-SI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EBBF1-3578-436E-AA43-D58DEB59E675}"/>
              </a:ext>
            </a:extLst>
          </p:cNvPr>
          <p:cNvSpPr txBox="1"/>
          <p:nvPr/>
        </p:nvSpPr>
        <p:spPr>
          <a:xfrm>
            <a:off x="6266350" y="3322060"/>
            <a:ext cx="21107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</a:t>
            </a:r>
            <a:r>
              <a:rPr lang="sl-SI" b="1" dirty="0" err="1"/>
              <a:t>edij</a:t>
            </a:r>
            <a:r>
              <a:rPr lang="en-US" b="1" dirty="0" err="1"/>
              <a:t>i</a:t>
            </a:r>
            <a:r>
              <a:rPr lang="sl-SI" dirty="0"/>
              <a:t>, ki so največ pisali o omenjenih temah: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4082D4-63F4-401C-99A6-3E835DB9E403}"/>
              </a:ext>
            </a:extLst>
          </p:cNvPr>
          <p:cNvSpPr txBox="1"/>
          <p:nvPr/>
        </p:nvSpPr>
        <p:spPr>
          <a:xfrm>
            <a:off x="8870212" y="3322060"/>
            <a:ext cx="21107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Avtorice</a:t>
            </a:r>
            <a:r>
              <a:rPr lang="en-US" b="1" dirty="0"/>
              <a:t> </a:t>
            </a:r>
            <a:r>
              <a:rPr lang="sl-SI" b="1" dirty="0"/>
              <a:t>in </a:t>
            </a:r>
            <a:r>
              <a:rPr lang="sl-SI" b="1" dirty="0" err="1"/>
              <a:t>avtorj</a:t>
            </a:r>
            <a:r>
              <a:rPr lang="en-US" b="1" dirty="0" err="1"/>
              <a:t>i</a:t>
            </a:r>
            <a:r>
              <a:rPr lang="sl-SI" dirty="0"/>
              <a:t>, ki so največ pisali o  omenjenih temah: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F546265-749F-4611-A806-557FFCA4BA82}"/>
              </a:ext>
            </a:extLst>
          </p:cNvPr>
          <p:cNvSpPr/>
          <p:nvPr/>
        </p:nvSpPr>
        <p:spPr>
          <a:xfrm>
            <a:off x="774404" y="2521848"/>
            <a:ext cx="3085489" cy="30854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chemeClr val="accent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9E96692-57CE-4E03-8F3D-76D8AA83B764}"/>
              </a:ext>
            </a:extLst>
          </p:cNvPr>
          <p:cNvSpPr/>
          <p:nvPr/>
        </p:nvSpPr>
        <p:spPr>
          <a:xfrm>
            <a:off x="2519473" y="2465079"/>
            <a:ext cx="1659526" cy="1659526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16D99C-30C9-463C-AEE9-AF0EB1DAF492}"/>
              </a:ext>
            </a:extLst>
          </p:cNvPr>
          <p:cNvSpPr txBox="1"/>
          <p:nvPr/>
        </p:nvSpPr>
        <p:spPr>
          <a:xfrm>
            <a:off x="4786998" y="2777573"/>
            <a:ext cx="1277028" cy="1323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sl-SI" sz="3200" b="1" dirty="0">
                <a:solidFill>
                  <a:schemeClr val="accent6"/>
                </a:solidFill>
              </a:rPr>
              <a:t>23 %</a:t>
            </a:r>
          </a:p>
          <a:p>
            <a:pPr>
              <a:defRPr/>
            </a:pPr>
            <a:r>
              <a:rPr lang="sl-SI" dirty="0">
                <a:solidFill>
                  <a:schemeClr val="accent6"/>
                </a:solidFill>
              </a:rPr>
              <a:t>objav v </a:t>
            </a:r>
          </a:p>
          <a:p>
            <a:pPr>
              <a:defRPr/>
            </a:pPr>
            <a:r>
              <a:rPr lang="sl-SI" dirty="0">
                <a:solidFill>
                  <a:schemeClr val="accent6"/>
                </a:solidFill>
              </a:rPr>
              <a:t>tiskanih medijih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2DF901-CD8F-47E3-80AD-7C290A128BD3}"/>
              </a:ext>
            </a:extLst>
          </p:cNvPr>
          <p:cNvSpPr txBox="1"/>
          <p:nvPr/>
        </p:nvSpPr>
        <p:spPr>
          <a:xfrm>
            <a:off x="1267079" y="4002034"/>
            <a:ext cx="1761554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3200" b="1" dirty="0">
                <a:solidFill>
                  <a:schemeClr val="bg1"/>
                </a:solidFill>
              </a:rPr>
              <a:t>77 %</a:t>
            </a:r>
            <a:r>
              <a:rPr lang="sl-SI" sz="2400" b="1" dirty="0">
                <a:solidFill>
                  <a:schemeClr val="bg1"/>
                </a:solidFill>
              </a:rPr>
              <a:t>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objav v spletnih medijih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90A1FB-2A2F-4858-937D-FD937D5EE9D3}"/>
              </a:ext>
            </a:extLst>
          </p:cNvPr>
          <p:cNvCxnSpPr>
            <a:cxnSpLocks/>
          </p:cNvCxnSpPr>
          <p:nvPr/>
        </p:nvCxnSpPr>
        <p:spPr>
          <a:xfrm flipH="1">
            <a:off x="3720701" y="3007317"/>
            <a:ext cx="80777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931FB70-8CB9-4350-ACD8-FA25837AEA5F}"/>
              </a:ext>
            </a:extLst>
          </p:cNvPr>
          <p:cNvCxnSpPr>
            <a:cxnSpLocks/>
          </p:cNvCxnSpPr>
          <p:nvPr/>
        </p:nvCxnSpPr>
        <p:spPr>
          <a:xfrm>
            <a:off x="4550616" y="2779507"/>
            <a:ext cx="0" cy="132150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8B3F02A-3C1E-491E-B636-2CB4A405CE66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Podati za leto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202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8911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AF551AF-46B9-41D6-90BF-88C510985A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51130F0-E7D8-4753-AD77-74B26A673C9F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5046233" cy="5236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>
                <a:solidFill>
                  <a:schemeClr val="bg1"/>
                </a:solidFill>
              </a:rPr>
              <a:t>Hvala za pozornost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B3D7D8-4E3C-4416-8B92-3B5B47338B06}"/>
              </a:ext>
            </a:extLst>
          </p:cNvPr>
          <p:cNvCxnSpPr>
            <a:cxnSpLocks/>
          </p:cNvCxnSpPr>
          <p:nvPr/>
        </p:nvCxnSpPr>
        <p:spPr>
          <a:xfrm>
            <a:off x="838199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F5C9912-D089-43E5-AFFD-749B8E527EDB}"/>
              </a:ext>
            </a:extLst>
          </p:cNvPr>
          <p:cNvSpPr txBox="1"/>
          <p:nvPr/>
        </p:nvSpPr>
        <p:spPr>
          <a:xfrm>
            <a:off x="838200" y="4292750"/>
            <a:ext cx="687456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dirty="0" err="1">
                <a:solidFill>
                  <a:schemeClr val="bg1"/>
                </a:solidFill>
              </a:rPr>
              <a:t>Institu</a:t>
            </a:r>
            <a:r>
              <a:rPr lang="en-US" dirty="0">
                <a:solidFill>
                  <a:schemeClr val="bg1"/>
                </a:solidFill>
              </a:rPr>
              <a:t>t “</a:t>
            </a:r>
            <a:r>
              <a:rPr lang="en-US" dirty="0" err="1">
                <a:solidFill>
                  <a:schemeClr val="bg1"/>
                </a:solidFill>
              </a:rPr>
              <a:t>Jožef</a:t>
            </a:r>
            <a:r>
              <a:rPr lang="en-US" dirty="0">
                <a:solidFill>
                  <a:schemeClr val="bg1"/>
                </a:solidFill>
              </a:rPr>
              <a:t> Stefan”</a:t>
            </a:r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>Jamova cesta 39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1000 Ljubljana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Sloveni</a:t>
            </a:r>
            <a:r>
              <a:rPr lang="en-US" dirty="0">
                <a:solidFill>
                  <a:schemeClr val="bg1"/>
                </a:solidFill>
              </a:rPr>
              <a:t>j</a:t>
            </a:r>
            <a:r>
              <a:rPr lang="sl-SI" dirty="0">
                <a:solidFill>
                  <a:schemeClr val="bg1"/>
                </a:solidFill>
              </a:rPr>
              <a:t>a</a:t>
            </a:r>
            <a:br>
              <a:rPr lang="sl-SI" dirty="0">
                <a:solidFill>
                  <a:schemeClr val="bg1"/>
                </a:solidFill>
              </a:rPr>
            </a:br>
            <a:endParaRPr lang="sl-SI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https://www.ijs.si/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29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12">
            <a:extLst>
              <a:ext uri="{FF2B5EF4-FFF2-40B4-BE49-F238E27FC236}">
                <a16:creationId xmlns:a16="http://schemas.microsoft.com/office/drawing/2014/main" id="{518B09E7-E291-EFBC-696F-0A770C1905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1"/>
          <a:stretch/>
        </p:blipFill>
        <p:spPr>
          <a:xfrm>
            <a:off x="687471" y="1994482"/>
            <a:ext cx="3486051" cy="3823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EE162A-DF57-4678-AB0A-0131D25F4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4159"/>
            <a:ext cx="3758967" cy="523600"/>
          </a:xfrm>
        </p:spPr>
        <p:txBody>
          <a:bodyPr/>
          <a:lstStyle/>
          <a:p>
            <a:r>
              <a:rPr lang="sl-SI" dirty="0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158014-2F47-4077-A42E-BAD13FBC9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6555" y="3653911"/>
            <a:ext cx="5558406" cy="19417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err="1"/>
              <a:t>Institut</a:t>
            </a:r>
            <a:r>
              <a:rPr lang="en-US" dirty="0"/>
              <a:t> “</a:t>
            </a:r>
            <a:r>
              <a:rPr lang="en-US" dirty="0" err="1"/>
              <a:t>Jožef</a:t>
            </a:r>
            <a:r>
              <a:rPr lang="en-US" dirty="0"/>
              <a:t> Stefan” je </a:t>
            </a:r>
            <a:r>
              <a:rPr lang="en-US" dirty="0" err="1"/>
              <a:t>ime</a:t>
            </a:r>
            <a:r>
              <a:rPr lang="en-US" dirty="0"/>
              <a:t> </a:t>
            </a:r>
            <a:r>
              <a:rPr lang="en-US" dirty="0" err="1"/>
              <a:t>dobil</a:t>
            </a:r>
            <a:r>
              <a:rPr lang="en-US" dirty="0"/>
              <a:t> po </a:t>
            </a:r>
            <a:r>
              <a:rPr lang="en-US" dirty="0" err="1"/>
              <a:t>znanem</a:t>
            </a:r>
            <a:r>
              <a:rPr lang="en-US" dirty="0"/>
              <a:t> </a:t>
            </a:r>
            <a:r>
              <a:rPr lang="en-US" dirty="0" err="1"/>
              <a:t>fiziku</a:t>
            </a:r>
            <a:r>
              <a:rPr lang="en-US" dirty="0"/>
              <a:t> </a:t>
            </a:r>
            <a:r>
              <a:rPr lang="en-US" dirty="0" err="1"/>
              <a:t>Jožefu</a:t>
            </a:r>
            <a:r>
              <a:rPr lang="en-US" dirty="0"/>
              <a:t> </a:t>
            </a:r>
            <a:r>
              <a:rPr lang="en-US" dirty="0" err="1"/>
              <a:t>Stefanu</a:t>
            </a:r>
            <a:r>
              <a:rPr lang="en-US" dirty="0"/>
              <a:t>,</a:t>
            </a:r>
            <a:r>
              <a:rPr lang="sl-SI" dirty="0"/>
              <a:t> </a:t>
            </a:r>
            <a:r>
              <a:rPr lang="en-US" dirty="0"/>
              <a:t>ki je </a:t>
            </a:r>
            <a:r>
              <a:rPr lang="en-US" dirty="0" err="1"/>
              <a:t>živel</a:t>
            </a:r>
            <a:r>
              <a:rPr lang="en-US" dirty="0"/>
              <a:t> v 19. </a:t>
            </a:r>
            <a:r>
              <a:rPr lang="en-US" dirty="0" err="1"/>
              <a:t>stoletju</a:t>
            </a:r>
            <a:r>
              <a:rPr lang="en-US" dirty="0"/>
              <a:t>, </a:t>
            </a:r>
            <a:r>
              <a:rPr lang="en-US" dirty="0" err="1"/>
              <a:t>znanem</a:t>
            </a:r>
            <a:r>
              <a:rPr lang="en-US" dirty="0"/>
              <a:t> </a:t>
            </a:r>
            <a:r>
              <a:rPr lang="en-US" dirty="0" err="1"/>
              <a:t>predvsem</a:t>
            </a:r>
            <a:r>
              <a:rPr lang="en-US" dirty="0"/>
              <a:t> po </a:t>
            </a:r>
            <a:r>
              <a:rPr lang="pt-BR" dirty="0"/>
              <a:t>soavtorstvu zakona o sevanju črnega telesa: </a:t>
            </a:r>
            <a:r>
              <a:rPr lang="sl-SI" dirty="0"/>
              <a:t>Stefan-Boltzmannov zakon.</a:t>
            </a:r>
            <a:endParaRPr lang="en-GB" dirty="0"/>
          </a:p>
          <a:p>
            <a:pPr marL="0" indent="0">
              <a:buNone/>
            </a:pPr>
            <a:endParaRPr lang="sl-SI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1DAC50F-E1F0-43B8-B116-D0E302AA3F02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9672CFF7-2E1F-4596-B39A-D1F9CCFA8484}"/>
              </a:ext>
            </a:extLst>
          </p:cNvPr>
          <p:cNvSpPr txBox="1">
            <a:spLocks/>
          </p:cNvSpPr>
          <p:nvPr/>
        </p:nvSpPr>
        <p:spPr>
          <a:xfrm>
            <a:off x="4981675" y="4901565"/>
            <a:ext cx="2572597" cy="11617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/>
              <a:t>Jožef</a:t>
            </a:r>
            <a:r>
              <a:rPr lang="en-US" b="1" dirty="0"/>
              <a:t> Stefan</a:t>
            </a:r>
            <a:br>
              <a:rPr lang="en-US" b="1" dirty="0"/>
            </a:br>
            <a:r>
              <a:rPr lang="en-US" dirty="0"/>
              <a:t>1835–1893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3A7762-2C6D-481C-9268-D34658F7945F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3335323" cy="5236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Ime Instituta</a:t>
            </a:r>
          </a:p>
        </p:txBody>
      </p:sp>
    </p:spTree>
    <p:extLst>
      <p:ext uri="{BB962C8B-B14F-4D97-AF65-F5344CB8AC3E}">
        <p14:creationId xmlns:p14="http://schemas.microsoft.com/office/powerpoint/2010/main" val="185035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40957A-99B7-4B86-88D9-FD32FCF40185}"/>
              </a:ext>
            </a:extLst>
          </p:cNvPr>
          <p:cNvCxnSpPr>
            <a:cxnSpLocks/>
          </p:cNvCxnSpPr>
          <p:nvPr/>
        </p:nvCxnSpPr>
        <p:spPr>
          <a:xfrm flipV="1">
            <a:off x="1050813" y="2357593"/>
            <a:ext cx="0" cy="2347948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463DD94-3EEA-486F-8FD1-0C0593E94193}"/>
              </a:ext>
            </a:extLst>
          </p:cNvPr>
          <p:cNvCxnSpPr>
            <a:cxnSpLocks/>
          </p:cNvCxnSpPr>
          <p:nvPr/>
        </p:nvCxnSpPr>
        <p:spPr>
          <a:xfrm flipV="1">
            <a:off x="2715244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7E1A6CD-408C-4FC4-BB6F-B65D7B0FE443}"/>
              </a:ext>
            </a:extLst>
          </p:cNvPr>
          <p:cNvCxnSpPr>
            <a:cxnSpLocks/>
          </p:cNvCxnSpPr>
          <p:nvPr/>
        </p:nvCxnSpPr>
        <p:spPr>
          <a:xfrm flipV="1">
            <a:off x="3556510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68A0688-0326-44C7-BE4B-C0B3DA3CCBA7}"/>
              </a:ext>
            </a:extLst>
          </p:cNvPr>
          <p:cNvCxnSpPr>
            <a:cxnSpLocks/>
          </p:cNvCxnSpPr>
          <p:nvPr/>
        </p:nvCxnSpPr>
        <p:spPr>
          <a:xfrm flipV="1">
            <a:off x="4145105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5FE67B2-810D-43CE-A8AF-57262F1A1E83}"/>
              </a:ext>
            </a:extLst>
          </p:cNvPr>
          <p:cNvCxnSpPr>
            <a:cxnSpLocks/>
          </p:cNvCxnSpPr>
          <p:nvPr/>
        </p:nvCxnSpPr>
        <p:spPr>
          <a:xfrm flipV="1">
            <a:off x="6212345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27496E6-7857-48DB-95AD-BCBB72117872}"/>
              </a:ext>
            </a:extLst>
          </p:cNvPr>
          <p:cNvCxnSpPr>
            <a:cxnSpLocks/>
          </p:cNvCxnSpPr>
          <p:nvPr/>
        </p:nvCxnSpPr>
        <p:spPr>
          <a:xfrm flipV="1">
            <a:off x="7119662" y="2357593"/>
            <a:ext cx="0" cy="204214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44D5C49-8447-417D-B4D9-03D310084A62}"/>
              </a:ext>
            </a:extLst>
          </p:cNvPr>
          <p:cNvCxnSpPr>
            <a:cxnSpLocks/>
          </p:cNvCxnSpPr>
          <p:nvPr/>
        </p:nvCxnSpPr>
        <p:spPr>
          <a:xfrm flipV="1">
            <a:off x="8704018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62D059B-18E9-42C0-AAA7-1402CC2C68FB}"/>
              </a:ext>
            </a:extLst>
          </p:cNvPr>
          <p:cNvCxnSpPr>
            <a:cxnSpLocks/>
          </p:cNvCxnSpPr>
          <p:nvPr/>
        </p:nvCxnSpPr>
        <p:spPr>
          <a:xfrm flipV="1">
            <a:off x="10776877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864BF35-965B-450D-B3E4-1AEF96FB21A1}"/>
              </a:ext>
            </a:extLst>
          </p:cNvPr>
          <p:cNvCxnSpPr>
            <a:cxnSpLocks/>
          </p:cNvCxnSpPr>
          <p:nvPr/>
        </p:nvCxnSpPr>
        <p:spPr>
          <a:xfrm flipV="1">
            <a:off x="9747325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9D26A38-6B56-4945-836B-82A8E6DFF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Zgodovina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D8E804-2FD1-49E4-A398-20D6F473109B}"/>
              </a:ext>
            </a:extLst>
          </p:cNvPr>
          <p:cNvCxnSpPr>
            <a:cxnSpLocks/>
          </p:cNvCxnSpPr>
          <p:nvPr/>
        </p:nvCxnSpPr>
        <p:spPr>
          <a:xfrm>
            <a:off x="0" y="4524668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043C554-6E28-4DCC-8E14-651E3C07C1C9}"/>
              </a:ext>
            </a:extLst>
          </p:cNvPr>
          <p:cNvSpPr txBox="1"/>
          <p:nvPr/>
        </p:nvSpPr>
        <p:spPr>
          <a:xfrm>
            <a:off x="838200" y="1565687"/>
            <a:ext cx="68745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Mejniki in rast po zaposlenih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BEEB7E-C4FF-47AC-8FD2-8CD4073CF56D}"/>
              </a:ext>
            </a:extLst>
          </p:cNvPr>
          <p:cNvSpPr txBox="1"/>
          <p:nvPr/>
        </p:nvSpPr>
        <p:spPr>
          <a:xfrm rot="5400000">
            <a:off x="1091463" y="4824028"/>
            <a:ext cx="553998" cy="107030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indent="0" defTabSz="534988"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Ustanovitev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Fizikalnega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instituta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C66A5D-4D73-40CE-B6DD-EA2CA5762D91}"/>
              </a:ext>
            </a:extLst>
          </p:cNvPr>
          <p:cNvSpPr/>
          <p:nvPr/>
        </p:nvSpPr>
        <p:spPr>
          <a:xfrm>
            <a:off x="2358142" y="4184137"/>
            <a:ext cx="678900" cy="67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DD42197-A1E8-45BC-AAF5-1277AB3D3DDF}"/>
              </a:ext>
            </a:extLst>
          </p:cNvPr>
          <p:cNvSpPr txBox="1">
            <a:spLocks/>
          </p:cNvSpPr>
          <p:nvPr/>
        </p:nvSpPr>
        <p:spPr>
          <a:xfrm>
            <a:off x="2358142" y="4431406"/>
            <a:ext cx="678900" cy="332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600" dirty="0">
                <a:solidFill>
                  <a:schemeClr val="bg1"/>
                </a:solidFill>
              </a:rPr>
              <a:t>1959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2FE087-A370-4F5B-8960-9C1344425749}"/>
              </a:ext>
            </a:extLst>
          </p:cNvPr>
          <p:cNvSpPr txBox="1"/>
          <p:nvPr/>
        </p:nvSpPr>
        <p:spPr>
          <a:xfrm rot="5400000">
            <a:off x="2310027" y="4874655"/>
            <a:ext cx="553998" cy="969053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indent="0" defTabSz="534988"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Nuklearni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inštitut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0" indent="0" defTabSz="534988"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Jožef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efan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E4AD8BE-6D2C-446E-964F-8F7DDC92A01E}"/>
              </a:ext>
            </a:extLst>
          </p:cNvPr>
          <p:cNvSpPr/>
          <p:nvPr/>
        </p:nvSpPr>
        <p:spPr>
          <a:xfrm>
            <a:off x="10380914" y="4169228"/>
            <a:ext cx="678900" cy="67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32C6286-3DFA-4710-8CDF-85A5B3D650C4}"/>
              </a:ext>
            </a:extLst>
          </p:cNvPr>
          <p:cNvSpPr txBox="1">
            <a:spLocks/>
          </p:cNvSpPr>
          <p:nvPr/>
        </p:nvSpPr>
        <p:spPr>
          <a:xfrm>
            <a:off x="10380914" y="4416497"/>
            <a:ext cx="678900" cy="332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600" dirty="0">
                <a:solidFill>
                  <a:schemeClr val="bg1"/>
                </a:solidFill>
              </a:rPr>
              <a:t>202</a:t>
            </a:r>
            <a:r>
              <a:rPr lang="en-US" sz="1600" dirty="0">
                <a:solidFill>
                  <a:schemeClr val="bg1"/>
                </a:solidFill>
              </a:rPr>
              <a:t>0</a:t>
            </a:r>
            <a:endParaRPr lang="sl-SI" sz="16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7CCE50F-53A0-4863-A197-D51E5C2A9FCD}"/>
              </a:ext>
            </a:extLst>
          </p:cNvPr>
          <p:cNvSpPr/>
          <p:nvPr/>
        </p:nvSpPr>
        <p:spPr>
          <a:xfrm>
            <a:off x="3766178" y="4184137"/>
            <a:ext cx="678900" cy="67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FCF0360-ACBB-422F-BB3A-B970DE44126D}"/>
              </a:ext>
            </a:extLst>
          </p:cNvPr>
          <p:cNvSpPr txBox="1">
            <a:spLocks/>
          </p:cNvSpPr>
          <p:nvPr/>
        </p:nvSpPr>
        <p:spPr>
          <a:xfrm>
            <a:off x="3766178" y="4431406"/>
            <a:ext cx="678900" cy="332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600" dirty="0">
                <a:solidFill>
                  <a:schemeClr val="bg1"/>
                </a:solidFill>
              </a:rPr>
              <a:t>1969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35592C-0A3A-4258-890A-64B3E3AD08F0}"/>
              </a:ext>
            </a:extLst>
          </p:cNvPr>
          <p:cNvSpPr txBox="1"/>
          <p:nvPr/>
        </p:nvSpPr>
        <p:spPr>
          <a:xfrm rot="5400000">
            <a:off x="4713752" y="4357733"/>
            <a:ext cx="369332" cy="1818231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defTabSz="534988"/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Institut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sl-SI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defTabSz="534988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Jožef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Stefan”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24AC607-8873-4C6C-A660-F743B19EC1FC}"/>
              </a:ext>
            </a:extLst>
          </p:cNvPr>
          <p:cNvSpPr/>
          <p:nvPr/>
        </p:nvSpPr>
        <p:spPr>
          <a:xfrm>
            <a:off x="695048" y="4184137"/>
            <a:ext cx="678900" cy="67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8D8715B-5CBE-4613-8CDE-851AF0C84E0E}"/>
              </a:ext>
            </a:extLst>
          </p:cNvPr>
          <p:cNvSpPr txBox="1">
            <a:spLocks/>
          </p:cNvSpPr>
          <p:nvPr/>
        </p:nvSpPr>
        <p:spPr>
          <a:xfrm>
            <a:off x="695048" y="4431406"/>
            <a:ext cx="678900" cy="332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600" dirty="0">
                <a:solidFill>
                  <a:schemeClr val="bg1"/>
                </a:solidFill>
              </a:rPr>
              <a:t>1946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42243B1-AD17-409F-8BCB-BC6D35A6853B}"/>
              </a:ext>
            </a:extLst>
          </p:cNvPr>
          <p:cNvSpPr/>
          <p:nvPr/>
        </p:nvSpPr>
        <p:spPr>
          <a:xfrm>
            <a:off x="9358771" y="4169228"/>
            <a:ext cx="678900" cy="67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5A768CE-E35A-46DD-B547-715A93831F26}"/>
              </a:ext>
            </a:extLst>
          </p:cNvPr>
          <p:cNvSpPr txBox="1">
            <a:spLocks/>
          </p:cNvSpPr>
          <p:nvPr/>
        </p:nvSpPr>
        <p:spPr>
          <a:xfrm>
            <a:off x="9358771" y="4416497"/>
            <a:ext cx="678900" cy="332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</a:rPr>
              <a:t>201</a:t>
            </a:r>
            <a:r>
              <a:rPr lang="sl-SI" sz="1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7CE312-CF84-4F93-A8F3-8F52F598E579}"/>
              </a:ext>
            </a:extLst>
          </p:cNvPr>
          <p:cNvSpPr txBox="1"/>
          <p:nvPr/>
        </p:nvSpPr>
        <p:spPr>
          <a:xfrm rot="5400000">
            <a:off x="9572144" y="4910057"/>
            <a:ext cx="369332" cy="713582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defTabSz="534988"/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Prvi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ERC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projekt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C35D87E-5249-4E7A-9953-618BFCA3388C}"/>
              </a:ext>
            </a:extLst>
          </p:cNvPr>
          <p:cNvSpPr/>
          <p:nvPr/>
        </p:nvSpPr>
        <p:spPr>
          <a:xfrm>
            <a:off x="8317012" y="4184137"/>
            <a:ext cx="678900" cy="67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414C601-D16B-4600-9579-CB2AA6D7BE86}"/>
              </a:ext>
            </a:extLst>
          </p:cNvPr>
          <p:cNvSpPr txBox="1">
            <a:spLocks/>
          </p:cNvSpPr>
          <p:nvPr/>
        </p:nvSpPr>
        <p:spPr>
          <a:xfrm>
            <a:off x="8317012" y="4431406"/>
            <a:ext cx="678900" cy="332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</a:rPr>
              <a:t>2004</a:t>
            </a:r>
            <a:endParaRPr lang="sl-SI" sz="16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4E0036-1F11-44DC-88C1-453E22078524}"/>
              </a:ext>
            </a:extLst>
          </p:cNvPr>
          <p:cNvSpPr txBox="1"/>
          <p:nvPr/>
        </p:nvSpPr>
        <p:spPr>
          <a:xfrm rot="5400000">
            <a:off x="8324253" y="4619151"/>
            <a:ext cx="553998" cy="1480061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indent="0" defTabSz="534988"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Mednarodna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podiplomska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šola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Jožefa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Stefana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56DEA32-423B-41EC-9377-9DBC35BE2BC8}"/>
              </a:ext>
            </a:extLst>
          </p:cNvPr>
          <p:cNvSpPr/>
          <p:nvPr/>
        </p:nvSpPr>
        <p:spPr>
          <a:xfrm>
            <a:off x="6780212" y="4184137"/>
            <a:ext cx="678900" cy="67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AA8D475-F65A-47E9-BFC7-2C868E6ABE73}"/>
              </a:ext>
            </a:extLst>
          </p:cNvPr>
          <p:cNvSpPr txBox="1">
            <a:spLocks/>
          </p:cNvSpPr>
          <p:nvPr/>
        </p:nvSpPr>
        <p:spPr>
          <a:xfrm>
            <a:off x="6780212" y="4431406"/>
            <a:ext cx="678900" cy="332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</a:rPr>
              <a:t>1992</a:t>
            </a:r>
            <a:endParaRPr lang="sl-SI" sz="1600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7F0CFB-E29A-4782-AF3E-25423564BCCA}"/>
              </a:ext>
            </a:extLst>
          </p:cNvPr>
          <p:cNvSpPr txBox="1"/>
          <p:nvPr/>
        </p:nvSpPr>
        <p:spPr>
          <a:xfrm rot="5400000">
            <a:off x="7044848" y="4791655"/>
            <a:ext cx="369332" cy="950387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indent="0" defTabSz="534988"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Tehnološki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park IJS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442A11B-BEA6-4277-BE96-53000AE62FB1}"/>
              </a:ext>
            </a:extLst>
          </p:cNvPr>
          <p:cNvSpPr/>
          <p:nvPr/>
        </p:nvSpPr>
        <p:spPr>
          <a:xfrm>
            <a:off x="5830154" y="4169228"/>
            <a:ext cx="678900" cy="67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E0012CE4-95A3-430B-B0A3-CDAE0E51A625}"/>
              </a:ext>
            </a:extLst>
          </p:cNvPr>
          <p:cNvSpPr txBox="1">
            <a:spLocks/>
          </p:cNvSpPr>
          <p:nvPr/>
        </p:nvSpPr>
        <p:spPr>
          <a:xfrm>
            <a:off x="5830154" y="4416497"/>
            <a:ext cx="678900" cy="332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</a:rPr>
              <a:t>1985</a:t>
            </a:r>
            <a:endParaRPr lang="sl-SI" sz="1600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6840797-CF35-453A-BE09-2EE99FF418B3}"/>
              </a:ext>
            </a:extLst>
          </p:cNvPr>
          <p:cNvSpPr txBox="1"/>
          <p:nvPr/>
        </p:nvSpPr>
        <p:spPr>
          <a:xfrm rot="5400000">
            <a:off x="5608811" y="4845183"/>
            <a:ext cx="553998" cy="1027997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indent="0" defTabSz="534988"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Projekt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2.000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novih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raziskovalcev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E2DC1D5-D7AB-4DBC-B291-2D5C72C4A8D1}"/>
              </a:ext>
            </a:extLst>
          </p:cNvPr>
          <p:cNvSpPr/>
          <p:nvPr/>
        </p:nvSpPr>
        <p:spPr>
          <a:xfrm>
            <a:off x="3197148" y="4191593"/>
            <a:ext cx="678900" cy="67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77A11ED-C1F0-480B-98B3-55B5508C7377}"/>
              </a:ext>
            </a:extLst>
          </p:cNvPr>
          <p:cNvSpPr txBox="1">
            <a:spLocks/>
          </p:cNvSpPr>
          <p:nvPr/>
        </p:nvSpPr>
        <p:spPr>
          <a:xfrm>
            <a:off x="3197148" y="4438862"/>
            <a:ext cx="678900" cy="332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600" dirty="0">
                <a:solidFill>
                  <a:schemeClr val="bg1"/>
                </a:solidFill>
              </a:rPr>
              <a:t>196</a:t>
            </a:r>
            <a:r>
              <a:rPr lang="en-US" sz="1600" dirty="0">
                <a:solidFill>
                  <a:schemeClr val="bg1"/>
                </a:solidFill>
              </a:rPr>
              <a:t>6</a:t>
            </a:r>
            <a:endParaRPr lang="sl-SI" sz="160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2C960E-65C2-40D1-856B-8263759726E9}"/>
              </a:ext>
            </a:extLst>
          </p:cNvPr>
          <p:cNvSpPr txBox="1"/>
          <p:nvPr/>
        </p:nvSpPr>
        <p:spPr>
          <a:xfrm rot="5400000">
            <a:off x="3454955" y="4931166"/>
            <a:ext cx="430887" cy="732919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defTabSz="534988"/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Rektor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TRIGA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0366662-54B2-4773-9559-039819B43929}"/>
              </a:ext>
            </a:extLst>
          </p:cNvPr>
          <p:cNvSpPr txBox="1"/>
          <p:nvPr/>
        </p:nvSpPr>
        <p:spPr>
          <a:xfrm rot="5400000">
            <a:off x="10116894" y="5098753"/>
            <a:ext cx="1107996" cy="1070307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indent="0" defTabSz="534988"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Mednarodni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raziskovalni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center za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umetno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inteligenco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(UNESCO)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95128BF1-445B-4F48-BE49-446B2CD55145}"/>
              </a:ext>
            </a:extLst>
          </p:cNvPr>
          <p:cNvSpPr txBox="1">
            <a:spLocks/>
          </p:cNvSpPr>
          <p:nvPr/>
        </p:nvSpPr>
        <p:spPr>
          <a:xfrm>
            <a:off x="1060758" y="2337972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CF870904-F1D2-4160-B098-347132E87353}"/>
              </a:ext>
            </a:extLst>
          </p:cNvPr>
          <p:cNvSpPr txBox="1">
            <a:spLocks/>
          </p:cNvSpPr>
          <p:nvPr/>
        </p:nvSpPr>
        <p:spPr>
          <a:xfrm>
            <a:off x="2711109" y="2337972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335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1953AA9B-2F70-4CBD-8AAE-7EDA2E4A392E}"/>
              </a:ext>
            </a:extLst>
          </p:cNvPr>
          <p:cNvSpPr txBox="1">
            <a:spLocks/>
          </p:cNvSpPr>
          <p:nvPr/>
        </p:nvSpPr>
        <p:spPr>
          <a:xfrm>
            <a:off x="3556509" y="2337972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443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4A43E04E-BCF0-439F-AFA7-066DE838D8DD}"/>
              </a:ext>
            </a:extLst>
          </p:cNvPr>
          <p:cNvSpPr txBox="1">
            <a:spLocks/>
          </p:cNvSpPr>
          <p:nvPr/>
        </p:nvSpPr>
        <p:spPr>
          <a:xfrm>
            <a:off x="4152505" y="2337972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420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1DBDA27F-A352-48C1-87F9-DBECF93D1358}"/>
              </a:ext>
            </a:extLst>
          </p:cNvPr>
          <p:cNvSpPr txBox="1">
            <a:spLocks/>
          </p:cNvSpPr>
          <p:nvPr/>
        </p:nvSpPr>
        <p:spPr>
          <a:xfrm>
            <a:off x="6209177" y="2337972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749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C099836E-872A-4B71-A4A3-5B83654B3B26}"/>
              </a:ext>
            </a:extLst>
          </p:cNvPr>
          <p:cNvSpPr txBox="1">
            <a:spLocks/>
          </p:cNvSpPr>
          <p:nvPr/>
        </p:nvSpPr>
        <p:spPr>
          <a:xfrm>
            <a:off x="7119662" y="2337972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809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0094735C-D3FE-4603-B6FF-291D3B372D45}"/>
              </a:ext>
            </a:extLst>
          </p:cNvPr>
          <p:cNvSpPr txBox="1">
            <a:spLocks/>
          </p:cNvSpPr>
          <p:nvPr/>
        </p:nvSpPr>
        <p:spPr>
          <a:xfrm>
            <a:off x="8721054" y="2337972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770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12390AAA-C928-472E-98D3-E09E24A19EB1}"/>
              </a:ext>
            </a:extLst>
          </p:cNvPr>
          <p:cNvSpPr txBox="1">
            <a:spLocks/>
          </p:cNvSpPr>
          <p:nvPr/>
        </p:nvSpPr>
        <p:spPr>
          <a:xfrm>
            <a:off x="9756811" y="2337972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961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96A38ED3-D728-4EA8-80BF-B8F7368BCF1F}"/>
              </a:ext>
            </a:extLst>
          </p:cNvPr>
          <p:cNvSpPr txBox="1">
            <a:spLocks/>
          </p:cNvSpPr>
          <p:nvPr/>
        </p:nvSpPr>
        <p:spPr>
          <a:xfrm>
            <a:off x="10763336" y="2337972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1087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243BB3A9-5CFA-4D8B-9E26-B5F3DA700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813" y="2644449"/>
            <a:ext cx="10283286" cy="1450568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1E60CA7-24C8-4CEA-BB6D-5BC13B518C76}"/>
              </a:ext>
            </a:extLst>
          </p:cNvPr>
          <p:cNvCxnSpPr>
            <a:cxnSpLocks/>
          </p:cNvCxnSpPr>
          <p:nvPr/>
        </p:nvCxnSpPr>
        <p:spPr>
          <a:xfrm flipV="1">
            <a:off x="11334099" y="2363461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19EA0E27-FBFC-4D54-895F-CE86F573200A}"/>
              </a:ext>
            </a:extLst>
          </p:cNvPr>
          <p:cNvSpPr/>
          <p:nvPr/>
        </p:nvSpPr>
        <p:spPr>
          <a:xfrm>
            <a:off x="10938136" y="4175097"/>
            <a:ext cx="678900" cy="67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/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884F6869-DEF9-47DF-93EA-C6704E2D02AD}"/>
              </a:ext>
            </a:extLst>
          </p:cNvPr>
          <p:cNvSpPr txBox="1">
            <a:spLocks/>
          </p:cNvSpPr>
          <p:nvPr/>
        </p:nvSpPr>
        <p:spPr>
          <a:xfrm>
            <a:off x="10938136" y="4422366"/>
            <a:ext cx="678900" cy="332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6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569E356-5E0F-49AA-B061-697FFC2EB2E2}"/>
              </a:ext>
            </a:extLst>
          </p:cNvPr>
          <p:cNvSpPr txBox="1"/>
          <p:nvPr/>
        </p:nvSpPr>
        <p:spPr>
          <a:xfrm rot="5400000">
            <a:off x="11195181" y="5013830"/>
            <a:ext cx="923330" cy="1070307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defTabSz="534988"/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Deseti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ERC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projekt</a:t>
            </a:r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sl-SI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defTabSz="534988"/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Katan</a:t>
            </a:r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a, </a:t>
            </a:r>
          </a:p>
          <a:p>
            <a:pPr defTabSz="534988"/>
            <a:r>
              <a:rPr lang="sl-SI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projekt</a:t>
            </a:r>
          </a:p>
          <a:p>
            <a:pPr marL="0" indent="0" defTabSz="534988">
              <a:buFont typeface="Arial" panose="020B0604020202020204" pitchFamily="34" charset="0"/>
              <a:buNone/>
            </a:pP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Squash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997FF378-1013-47CD-B8EB-4C3D3F0AAD3D}"/>
              </a:ext>
            </a:extLst>
          </p:cNvPr>
          <p:cNvSpPr txBox="1">
            <a:spLocks/>
          </p:cNvSpPr>
          <p:nvPr/>
        </p:nvSpPr>
        <p:spPr>
          <a:xfrm>
            <a:off x="11315448" y="2340344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1263</a:t>
            </a:r>
          </a:p>
        </p:txBody>
      </p:sp>
    </p:spTree>
    <p:extLst>
      <p:ext uri="{BB962C8B-B14F-4D97-AF65-F5344CB8AC3E}">
        <p14:creationId xmlns:p14="http://schemas.microsoft.com/office/powerpoint/2010/main" val="3759878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38A201-6551-414F-A442-E3CFA1275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7771" t="3508" r="4478" b="23122"/>
          <a:stretch/>
        </p:blipFill>
        <p:spPr>
          <a:xfrm>
            <a:off x="3698248" y="-1"/>
            <a:ext cx="8493752" cy="6858000"/>
          </a:xfrm>
          <a:prstGeom prst="rect">
            <a:avLst/>
          </a:prstGeom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C37F78B-33AA-4F7D-BD57-D8F3A1B3112A}"/>
              </a:ext>
            </a:extLst>
          </p:cNvPr>
          <p:cNvSpPr/>
          <p:nvPr/>
        </p:nvSpPr>
        <p:spPr>
          <a:xfrm>
            <a:off x="10455753" y="399608"/>
            <a:ext cx="100800" cy="1008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C8ACEFE-71CA-4BB7-A419-DA4937E0A179}"/>
              </a:ext>
            </a:extLst>
          </p:cNvPr>
          <p:cNvCxnSpPr>
            <a:cxnSpLocks/>
          </p:cNvCxnSpPr>
          <p:nvPr/>
        </p:nvCxnSpPr>
        <p:spPr>
          <a:xfrm flipV="1">
            <a:off x="9838160" y="500409"/>
            <a:ext cx="617593" cy="413726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B9918100-6E4C-49D5-BC85-DF8F28EAD228}"/>
              </a:ext>
            </a:extLst>
          </p:cNvPr>
          <p:cNvSpPr/>
          <p:nvPr/>
        </p:nvSpPr>
        <p:spPr>
          <a:xfrm>
            <a:off x="7267437" y="918844"/>
            <a:ext cx="2570723" cy="5235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E162A-DF57-4678-AB0A-0131D25F4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9"/>
            <a:ext cx="2087880" cy="523600"/>
          </a:xfrm>
        </p:spPr>
        <p:txBody>
          <a:bodyPr/>
          <a:lstStyle/>
          <a:p>
            <a:r>
              <a:rPr lang="en-US" dirty="0" err="1"/>
              <a:t>Lokacije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1C1B5-CECD-414E-A23D-2F86C9888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0569" y="1084029"/>
            <a:ext cx="2570724" cy="39853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Domžale</a:t>
            </a:r>
            <a:endParaRPr lang="sl-SI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876E1B8-4C6D-481E-80FB-9770A7BF9742}"/>
              </a:ext>
            </a:extLst>
          </p:cNvPr>
          <p:cNvSpPr txBox="1">
            <a:spLocks/>
          </p:cNvSpPr>
          <p:nvPr/>
        </p:nvSpPr>
        <p:spPr>
          <a:xfrm>
            <a:off x="7787841" y="1084030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sl-SI" dirty="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6BE5F8-39EC-4CCB-9A3C-E719D1962EEA}"/>
              </a:ext>
            </a:extLst>
          </p:cNvPr>
          <p:cNvSpPr txBox="1"/>
          <p:nvPr/>
        </p:nvSpPr>
        <p:spPr>
          <a:xfrm flipH="1">
            <a:off x="838200" y="1565686"/>
            <a:ext cx="22664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err="1"/>
              <a:t>Lokacije</a:t>
            </a:r>
            <a:r>
              <a:rPr lang="en-US" dirty="0"/>
              <a:t> in </a:t>
            </a:r>
            <a:endParaRPr lang="sl-SI" dirty="0"/>
          </a:p>
          <a:p>
            <a:r>
              <a:rPr lang="en-US" dirty="0" err="1"/>
              <a:t>število</a:t>
            </a:r>
            <a:r>
              <a:rPr lang="en-US" dirty="0"/>
              <a:t> </a:t>
            </a:r>
          </a:p>
          <a:p>
            <a:r>
              <a:rPr lang="sl-SI" dirty="0"/>
              <a:t>zaposlenih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8C2B29-4737-4C26-9B0B-AB78ED5D9D6B}"/>
              </a:ext>
            </a:extLst>
          </p:cNvPr>
          <p:cNvCxnSpPr>
            <a:cxnSpLocks/>
          </p:cNvCxnSpPr>
          <p:nvPr/>
        </p:nvCxnSpPr>
        <p:spPr>
          <a:xfrm>
            <a:off x="7267437" y="920318"/>
            <a:ext cx="257072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9B572AD-B7A7-4386-BC7A-DA9AC81E4F5A}"/>
              </a:ext>
            </a:extLst>
          </p:cNvPr>
          <p:cNvCxnSpPr>
            <a:cxnSpLocks/>
          </p:cNvCxnSpPr>
          <p:nvPr/>
        </p:nvCxnSpPr>
        <p:spPr>
          <a:xfrm flipV="1">
            <a:off x="9838160" y="2897335"/>
            <a:ext cx="535649" cy="41991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C413EC41-93E9-4A2B-8F23-EF132A5668DB}"/>
              </a:ext>
            </a:extLst>
          </p:cNvPr>
          <p:cNvSpPr/>
          <p:nvPr/>
        </p:nvSpPr>
        <p:spPr>
          <a:xfrm>
            <a:off x="7267437" y="3315771"/>
            <a:ext cx="2570723" cy="5235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02F2015-50DC-425E-A918-A1EEA2BB734B}"/>
              </a:ext>
            </a:extLst>
          </p:cNvPr>
          <p:cNvCxnSpPr>
            <a:cxnSpLocks/>
          </p:cNvCxnSpPr>
          <p:nvPr/>
        </p:nvCxnSpPr>
        <p:spPr>
          <a:xfrm>
            <a:off x="7267437" y="3317245"/>
            <a:ext cx="257072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C635C863-8C0E-472C-9EBD-51043AC6A20F}"/>
              </a:ext>
            </a:extLst>
          </p:cNvPr>
          <p:cNvSpPr txBox="1">
            <a:spLocks/>
          </p:cNvSpPr>
          <p:nvPr/>
        </p:nvSpPr>
        <p:spPr>
          <a:xfrm>
            <a:off x="7360569" y="3482023"/>
            <a:ext cx="2548345" cy="4199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Brinje</a:t>
            </a:r>
            <a:endParaRPr lang="sl-SI" dirty="0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72B1971-A702-4C3A-8931-7811098961E0}"/>
              </a:ext>
            </a:extLst>
          </p:cNvPr>
          <p:cNvSpPr txBox="1">
            <a:spLocks/>
          </p:cNvSpPr>
          <p:nvPr/>
        </p:nvSpPr>
        <p:spPr>
          <a:xfrm>
            <a:off x="7787841" y="3463221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sl-SI" dirty="0"/>
              <a:t>186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0FC7AB44-3C87-45EA-8243-41D370CCFE6F}"/>
              </a:ext>
            </a:extLst>
          </p:cNvPr>
          <p:cNvCxnSpPr>
            <a:cxnSpLocks/>
          </p:cNvCxnSpPr>
          <p:nvPr/>
        </p:nvCxnSpPr>
        <p:spPr>
          <a:xfrm>
            <a:off x="4954138" y="4153984"/>
            <a:ext cx="1376586" cy="1317756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8E6E6155-82B5-4EBF-8CF7-954A4ED41961}"/>
              </a:ext>
            </a:extLst>
          </p:cNvPr>
          <p:cNvSpPr/>
          <p:nvPr/>
        </p:nvSpPr>
        <p:spPr>
          <a:xfrm>
            <a:off x="2393134" y="4153984"/>
            <a:ext cx="2570723" cy="5235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1C15E08-73D3-432A-B9D7-6017281AE330}"/>
              </a:ext>
            </a:extLst>
          </p:cNvPr>
          <p:cNvCxnSpPr>
            <a:cxnSpLocks/>
          </p:cNvCxnSpPr>
          <p:nvPr/>
        </p:nvCxnSpPr>
        <p:spPr>
          <a:xfrm>
            <a:off x="2393134" y="4155458"/>
            <a:ext cx="257072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42F2560B-240A-4550-BFE2-680A11AB989F}"/>
              </a:ext>
            </a:extLst>
          </p:cNvPr>
          <p:cNvSpPr/>
          <p:nvPr/>
        </p:nvSpPr>
        <p:spPr>
          <a:xfrm>
            <a:off x="8285230" y="5622106"/>
            <a:ext cx="2570723" cy="5235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CDFA330-DC1D-4395-AC4C-3049D7160A69}"/>
              </a:ext>
            </a:extLst>
          </p:cNvPr>
          <p:cNvCxnSpPr>
            <a:cxnSpLocks/>
          </p:cNvCxnSpPr>
          <p:nvPr/>
        </p:nvCxnSpPr>
        <p:spPr>
          <a:xfrm>
            <a:off x="8285230" y="5623580"/>
            <a:ext cx="257072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851A070-4452-4EF5-96D8-7B3EDA030299}"/>
              </a:ext>
            </a:extLst>
          </p:cNvPr>
          <p:cNvCxnSpPr>
            <a:cxnSpLocks/>
          </p:cNvCxnSpPr>
          <p:nvPr/>
        </p:nvCxnSpPr>
        <p:spPr>
          <a:xfrm>
            <a:off x="4494784" y="5257517"/>
            <a:ext cx="1337224" cy="43957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ACC9E6E0-8E05-4A18-A1D2-F359FABC8578}"/>
              </a:ext>
            </a:extLst>
          </p:cNvPr>
          <p:cNvSpPr/>
          <p:nvPr/>
        </p:nvSpPr>
        <p:spPr>
          <a:xfrm>
            <a:off x="1916314" y="5257517"/>
            <a:ext cx="2570723" cy="5235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B173B28-E7CB-40CD-9F75-5F7424302D09}"/>
              </a:ext>
            </a:extLst>
          </p:cNvPr>
          <p:cNvCxnSpPr>
            <a:cxnSpLocks/>
          </p:cNvCxnSpPr>
          <p:nvPr/>
        </p:nvCxnSpPr>
        <p:spPr>
          <a:xfrm>
            <a:off x="1916314" y="5258991"/>
            <a:ext cx="257072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786DB9A-C6DF-4143-8563-825D49E853F1}"/>
              </a:ext>
            </a:extLst>
          </p:cNvPr>
          <p:cNvSpPr txBox="1">
            <a:spLocks/>
          </p:cNvSpPr>
          <p:nvPr/>
        </p:nvSpPr>
        <p:spPr>
          <a:xfrm>
            <a:off x="8378362" y="5779670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Teslova</a:t>
            </a:r>
            <a:r>
              <a:rPr lang="en-US" dirty="0"/>
              <a:t> </a:t>
            </a:r>
            <a:r>
              <a:rPr lang="en-US" dirty="0" err="1"/>
              <a:t>ulica</a:t>
            </a:r>
            <a:endParaRPr lang="sl-SI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215E4C00-86A4-4642-98AA-02DDEDB30653}"/>
              </a:ext>
            </a:extLst>
          </p:cNvPr>
          <p:cNvSpPr txBox="1">
            <a:spLocks/>
          </p:cNvSpPr>
          <p:nvPr/>
        </p:nvSpPr>
        <p:spPr>
          <a:xfrm>
            <a:off x="8805634" y="5785853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sl-SI" dirty="0"/>
              <a:t>39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46D0F571-CC7F-4655-9633-009CB9F4A0FF}"/>
              </a:ext>
            </a:extLst>
          </p:cNvPr>
          <p:cNvSpPr txBox="1">
            <a:spLocks/>
          </p:cNvSpPr>
          <p:nvPr/>
        </p:nvSpPr>
        <p:spPr>
          <a:xfrm>
            <a:off x="2509881" y="4296745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Jamova</a:t>
            </a:r>
            <a:r>
              <a:rPr lang="en-US" dirty="0"/>
              <a:t> cesta </a:t>
            </a:r>
            <a:endParaRPr lang="sl-SI" dirty="0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C5E155A7-EE33-46C2-BCB1-7A09F67B587F}"/>
              </a:ext>
            </a:extLst>
          </p:cNvPr>
          <p:cNvSpPr txBox="1">
            <a:spLocks/>
          </p:cNvSpPr>
          <p:nvPr/>
        </p:nvSpPr>
        <p:spPr>
          <a:xfrm>
            <a:off x="2871529" y="4290934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sl-SI" dirty="0"/>
              <a:t>939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17202918-9642-4DC5-82E2-F7ADA50DE17C}"/>
              </a:ext>
            </a:extLst>
          </p:cNvPr>
          <p:cNvSpPr txBox="1">
            <a:spLocks/>
          </p:cNvSpPr>
          <p:nvPr/>
        </p:nvSpPr>
        <p:spPr>
          <a:xfrm>
            <a:off x="2047732" y="5420385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Tržaška</a:t>
            </a:r>
            <a:r>
              <a:rPr lang="en-US" dirty="0"/>
              <a:t> cesta</a:t>
            </a:r>
            <a:endParaRPr lang="sl-SI" dirty="0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92107F9-A5CD-43B2-8A0A-737A8949B21B}"/>
              </a:ext>
            </a:extLst>
          </p:cNvPr>
          <p:cNvSpPr txBox="1">
            <a:spLocks/>
          </p:cNvSpPr>
          <p:nvPr/>
        </p:nvSpPr>
        <p:spPr>
          <a:xfrm>
            <a:off x="2388336" y="5420385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sl-SI" dirty="0"/>
              <a:t>99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9CFF6CF-46D1-460A-A7EF-3522843E7E3B}"/>
              </a:ext>
            </a:extLst>
          </p:cNvPr>
          <p:cNvSpPr/>
          <p:nvPr/>
        </p:nvSpPr>
        <p:spPr>
          <a:xfrm>
            <a:off x="10187928" y="2598469"/>
            <a:ext cx="540327" cy="540327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EBBA89B-D424-40C5-9A21-99850BF6F7C9}"/>
              </a:ext>
            </a:extLst>
          </p:cNvPr>
          <p:cNvSpPr/>
          <p:nvPr/>
        </p:nvSpPr>
        <p:spPr>
          <a:xfrm>
            <a:off x="5832008" y="4949042"/>
            <a:ext cx="1213200" cy="12132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C3BB330-74BB-4C7E-BFBC-F88C677BF6BE}"/>
              </a:ext>
            </a:extLst>
          </p:cNvPr>
          <p:cNvSpPr/>
          <p:nvPr/>
        </p:nvSpPr>
        <p:spPr>
          <a:xfrm>
            <a:off x="5653808" y="5555642"/>
            <a:ext cx="356400" cy="3564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858AE01-7384-4A50-B120-5BDCCF15DA70}"/>
              </a:ext>
            </a:extLst>
          </p:cNvPr>
          <p:cNvCxnSpPr>
            <a:cxnSpLocks/>
            <a:endCxn id="74" idx="6"/>
          </p:cNvCxnSpPr>
          <p:nvPr/>
        </p:nvCxnSpPr>
        <p:spPr>
          <a:xfrm flipH="1" flipV="1">
            <a:off x="6740759" y="5471740"/>
            <a:ext cx="1544471" cy="15779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D3AC3C40-4235-4575-A533-3EDDC8657EB0}"/>
              </a:ext>
            </a:extLst>
          </p:cNvPr>
          <p:cNvSpPr/>
          <p:nvPr/>
        </p:nvSpPr>
        <p:spPr>
          <a:xfrm>
            <a:off x="6510359" y="5356540"/>
            <a:ext cx="230400" cy="2304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BA7F724-EAD6-44EA-9C12-210A5582C354}"/>
              </a:ext>
            </a:extLst>
          </p:cNvPr>
          <p:cNvCxnSpPr>
            <a:cxnSpLocks/>
            <a:endCxn id="74" idx="6"/>
          </p:cNvCxnSpPr>
          <p:nvPr/>
        </p:nvCxnSpPr>
        <p:spPr>
          <a:xfrm flipH="1" flipV="1">
            <a:off x="6740759" y="5471740"/>
            <a:ext cx="320516" cy="327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7E057AA9-0145-4D36-ABEC-A7D64CE9D215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na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sl-SI" sz="1100" baseline="0" dirty="0" err="1">
                <a:solidFill>
                  <a:schemeClr val="bg1">
                    <a:lumMod val="50000"/>
                  </a:schemeClr>
                </a:solidFill>
              </a:rPr>
              <a:t>an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 31. 12. </a:t>
            </a: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4245793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649DA0B-ABD4-4A35-B926-16B0A677EE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D58934-8209-4EF2-BDB5-CD9C449961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 amt="7000"/>
          </a:blip>
          <a:srcRect l="-2888" t="42529" r="36024" b="-5653"/>
          <a:stretch/>
        </p:blipFill>
        <p:spPr>
          <a:xfrm>
            <a:off x="8697729" y="5043"/>
            <a:ext cx="3494271" cy="3248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EE162A-DF57-4678-AB0A-0131D25F4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9"/>
            <a:ext cx="3787588" cy="523600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Institut v številkah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26983C-3A3E-4DD9-A990-4DF8669AC8AB}"/>
              </a:ext>
            </a:extLst>
          </p:cNvPr>
          <p:cNvCxnSpPr>
            <a:cxnSpLocks/>
          </p:cNvCxnSpPr>
          <p:nvPr/>
        </p:nvCxnSpPr>
        <p:spPr>
          <a:xfrm>
            <a:off x="838199" y="1027906"/>
            <a:ext cx="1554935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DAA940-F8BC-45C6-A508-C34081BE3A5A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F2B172C-90BA-44EB-8877-751FD184F49B}"/>
              </a:ext>
            </a:extLst>
          </p:cNvPr>
          <p:cNvSpPr/>
          <p:nvPr/>
        </p:nvSpPr>
        <p:spPr>
          <a:xfrm>
            <a:off x="848586" y="2031432"/>
            <a:ext cx="2160000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1.263</a:t>
            </a:r>
          </a:p>
          <a:p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sl-SI" sz="14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aposlenih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endParaRPr lang="sl-SI" sz="14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286ACE-B6E0-4426-8F85-2F132F173BFC}"/>
              </a:ext>
            </a:extLst>
          </p:cNvPr>
          <p:cNvSpPr txBox="1"/>
          <p:nvPr/>
        </p:nvSpPr>
        <p:spPr>
          <a:xfrm>
            <a:off x="790687" y="6102000"/>
            <a:ext cx="29464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>
                <a:solidFill>
                  <a:schemeClr val="bg1"/>
                </a:solidFill>
              </a:rPr>
              <a:t>*Podatki zbrani </a:t>
            </a:r>
            <a:r>
              <a:rPr lang="sl-SI" sz="1100" baseline="0" dirty="0">
                <a:solidFill>
                  <a:schemeClr val="bg1"/>
                </a:solidFill>
              </a:rPr>
              <a:t>na dan 31. 12. 2024 </a:t>
            </a:r>
          </a:p>
          <a:p>
            <a:r>
              <a:rPr lang="sl-SI" sz="1100" baseline="0" dirty="0">
                <a:solidFill>
                  <a:schemeClr val="bg1"/>
                </a:solidFill>
              </a:rPr>
              <a:t>**Podatki so za leto 2024</a:t>
            </a:r>
            <a:r>
              <a:rPr lang="sl-SI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77B8BD-9315-4916-81EA-5E498C5559E5}"/>
              </a:ext>
            </a:extLst>
          </p:cNvPr>
          <p:cNvSpPr/>
          <p:nvPr/>
        </p:nvSpPr>
        <p:spPr>
          <a:xfrm>
            <a:off x="2924016" y="2031432"/>
            <a:ext cx="21600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838</a:t>
            </a:r>
          </a:p>
          <a:p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vseh raziskovalk in raziskovalcev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endParaRPr lang="sl-SI" sz="1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7350FD-1C0D-4518-9EDC-F7F3A6FFE771}"/>
              </a:ext>
            </a:extLst>
          </p:cNvPr>
          <p:cNvSpPr/>
          <p:nvPr/>
        </p:nvSpPr>
        <p:spPr>
          <a:xfrm>
            <a:off x="9366618" y="3545782"/>
            <a:ext cx="1267329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  <a:p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ERC-projektov</a:t>
            </a:r>
          </a:p>
          <a:p>
            <a:endParaRPr lang="sl-SI" sz="54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6D720E-3866-4441-8A35-EA0E75707748}"/>
              </a:ext>
            </a:extLst>
          </p:cNvPr>
          <p:cNvSpPr/>
          <p:nvPr/>
        </p:nvSpPr>
        <p:spPr>
          <a:xfrm>
            <a:off x="9315254" y="4755803"/>
            <a:ext cx="2160000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21.700+</a:t>
            </a:r>
          </a:p>
          <a:p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obiskovalk in obiskovalcev**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003639-393D-4C9A-9609-5440FE27EE21}"/>
              </a:ext>
            </a:extLst>
          </p:cNvPr>
          <p:cNvSpPr/>
          <p:nvPr/>
        </p:nvSpPr>
        <p:spPr>
          <a:xfrm>
            <a:off x="2924016" y="3545782"/>
            <a:ext cx="1707062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1.060+</a:t>
            </a:r>
          </a:p>
          <a:p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objavljenih člankov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**</a:t>
            </a:r>
            <a:endParaRPr lang="sl-SI" sz="1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F6D075-E52B-4C0B-99E0-5B5F3979CAA0}"/>
              </a:ext>
            </a:extLst>
          </p:cNvPr>
          <p:cNvSpPr/>
          <p:nvPr/>
        </p:nvSpPr>
        <p:spPr>
          <a:xfrm>
            <a:off x="7054128" y="3545782"/>
            <a:ext cx="21600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769</a:t>
            </a:r>
          </a:p>
          <a:p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sl-SI" sz="14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rojektov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**</a:t>
            </a:r>
            <a:endParaRPr lang="sl-SI" sz="1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l-SI" sz="54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2840C8-9A1F-400B-99BD-488C78116E9B}"/>
              </a:ext>
            </a:extLst>
          </p:cNvPr>
          <p:cNvSpPr/>
          <p:nvPr/>
        </p:nvSpPr>
        <p:spPr>
          <a:xfrm>
            <a:off x="4968311" y="2031432"/>
            <a:ext cx="171216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243</a:t>
            </a:r>
          </a:p>
          <a:p>
            <a:r>
              <a:rPr lang="nl-NL" sz="1400" dirty="0">
                <a:solidFill>
                  <a:schemeClr val="bg1"/>
                </a:solidFill>
              </a:rPr>
              <a:t>sodelavk in sodelavcev IJS poučuje na -&gt; </a:t>
            </a:r>
            <a:endParaRPr lang="sl-SI" sz="1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DD5767-229A-4324-9A44-B01E3A61C940}"/>
              </a:ext>
            </a:extLst>
          </p:cNvPr>
          <p:cNvSpPr txBox="1"/>
          <p:nvPr/>
        </p:nvSpPr>
        <p:spPr>
          <a:xfrm>
            <a:off x="4978699" y="4755803"/>
            <a:ext cx="1701772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78.053</a:t>
            </a:r>
            <a:r>
              <a:rPr lang="sl-SI" sz="32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mio € načrtovanih prihodkov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endParaRPr lang="sl-SI" sz="1400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D36310-AC06-44CA-891C-CBD1A402A2BF}"/>
              </a:ext>
            </a:extLst>
          </p:cNvPr>
          <p:cNvSpPr/>
          <p:nvPr/>
        </p:nvSpPr>
        <p:spPr>
          <a:xfrm>
            <a:off x="6999713" y="4755803"/>
            <a:ext cx="2789133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</a:rPr>
              <a:t>2.894</a:t>
            </a:r>
          </a:p>
          <a:p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medijskih objav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**</a:t>
            </a:r>
            <a:endParaRPr lang="sl-SI" sz="1400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F6AEEB-54B4-4185-BF31-F91F3D91DC57}"/>
              </a:ext>
            </a:extLst>
          </p:cNvPr>
          <p:cNvSpPr/>
          <p:nvPr/>
        </p:nvSpPr>
        <p:spPr>
          <a:xfrm>
            <a:off x="9246075" y="2031432"/>
            <a:ext cx="1316901" cy="11387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835</a:t>
            </a:r>
          </a:p>
          <a:p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mladih raziskovalk in raziskovalcev***</a:t>
            </a:r>
            <a:endParaRPr lang="sl-SI" sz="1400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D7E78E-886E-4EF6-8276-88B590AECA12}"/>
              </a:ext>
            </a:extLst>
          </p:cNvPr>
          <p:cNvSpPr txBox="1"/>
          <p:nvPr/>
        </p:nvSpPr>
        <p:spPr>
          <a:xfrm>
            <a:off x="4871002" y="6111313"/>
            <a:ext cx="61871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100" dirty="0">
                <a:solidFill>
                  <a:schemeClr val="bg1"/>
                </a:solidFill>
              </a:rPr>
              <a:t>***Podatki za </a:t>
            </a:r>
            <a:r>
              <a:rPr lang="sl-SI" sz="1100" b="0" i="0" u="none" strike="noStrike" baseline="0" dirty="0">
                <a:solidFill>
                  <a:schemeClr val="bg1"/>
                </a:solidFill>
              </a:rPr>
              <a:t>obdobje 2000</a:t>
            </a:r>
            <a:r>
              <a:rPr lang="sl-SI" sz="11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sl-SI" sz="1100" b="0" i="0" u="none" strike="noStrike" baseline="0" dirty="0">
                <a:solidFill>
                  <a:schemeClr val="bg1"/>
                </a:solidFill>
              </a:rPr>
              <a:t>2024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0E4A63-CA66-4900-8E49-64C61CC27A67}"/>
              </a:ext>
            </a:extLst>
          </p:cNvPr>
          <p:cNvSpPr/>
          <p:nvPr/>
        </p:nvSpPr>
        <p:spPr>
          <a:xfrm>
            <a:off x="891870" y="4755803"/>
            <a:ext cx="943868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124</a:t>
            </a:r>
          </a:p>
          <a:p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sl-SI" sz="14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agrad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***</a:t>
            </a:r>
            <a:endParaRPr lang="sl-SI" sz="1400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26AA07-CB3F-4664-A14E-66C5F90AC998}"/>
              </a:ext>
            </a:extLst>
          </p:cNvPr>
          <p:cNvSpPr/>
          <p:nvPr/>
        </p:nvSpPr>
        <p:spPr>
          <a:xfrm>
            <a:off x="4922556" y="3545782"/>
            <a:ext cx="17579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60.751</a:t>
            </a:r>
          </a:p>
          <a:p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sl-SI" sz="14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itatov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endParaRPr lang="sl-SI" sz="1400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E36147-9221-439E-891C-5DABA5F0B639}"/>
              </a:ext>
            </a:extLst>
          </p:cNvPr>
          <p:cNvSpPr txBox="1"/>
          <p:nvPr/>
        </p:nvSpPr>
        <p:spPr>
          <a:xfrm>
            <a:off x="6944452" y="1985265"/>
            <a:ext cx="148929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49</a:t>
            </a:r>
            <a:r>
              <a:rPr lang="sl-SI" sz="32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različnih visokošolskih ustanovah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**</a:t>
            </a:r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sl-SI" sz="1400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5B8697-B05D-4653-97FE-28A7755EC671}"/>
              </a:ext>
            </a:extLst>
          </p:cNvPr>
          <p:cNvSpPr/>
          <p:nvPr/>
        </p:nvSpPr>
        <p:spPr>
          <a:xfrm>
            <a:off x="2924017" y="4755803"/>
            <a:ext cx="150679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46</a:t>
            </a:r>
          </a:p>
          <a:p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ARIS</a:t>
            </a:r>
          </a:p>
          <a:p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sl-SI" sz="14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rogramov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**</a:t>
            </a:r>
            <a:endParaRPr lang="sl-SI" sz="1400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35F4D37-626F-4868-A9AD-67EF6EC84715}"/>
              </a:ext>
            </a:extLst>
          </p:cNvPr>
          <p:cNvSpPr/>
          <p:nvPr/>
        </p:nvSpPr>
        <p:spPr>
          <a:xfrm>
            <a:off x="790687" y="3545782"/>
            <a:ext cx="278913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903</a:t>
            </a:r>
          </a:p>
          <a:p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doktorskih del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***</a:t>
            </a:r>
            <a:endParaRPr lang="sl-SI" sz="1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636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F1E0AAB3-3E24-4A32-96F6-E7425ABB1E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6701" y="3892376"/>
            <a:ext cx="5307100" cy="211712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2C8C3BA-7414-4C1E-AE81-B296ED45AD8A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5D7985-22B2-428E-A238-72F49E568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4110318" cy="858467"/>
          </a:xfrm>
        </p:spPr>
        <p:txBody>
          <a:bodyPr/>
          <a:lstStyle/>
          <a:p>
            <a:r>
              <a:rPr lang="sl-SI" dirty="0"/>
              <a:t>Osebje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8EFA64-9374-4FA8-8C4F-8941BDF4D5B9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zbrani na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sl-SI" sz="1100" baseline="0" dirty="0" err="1">
                <a:solidFill>
                  <a:schemeClr val="bg1">
                    <a:lumMod val="50000"/>
                  </a:schemeClr>
                </a:solidFill>
              </a:rPr>
              <a:t>an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 31. 12. 202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A9DEE2B-8EF2-4C59-B468-C6AAAF80BA05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65983CA-F0F7-4FC1-9578-423057771556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1.263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vseh zaposlenih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E3A329-0448-4CC3-B613-A96150F9EC39}"/>
              </a:ext>
            </a:extLst>
          </p:cNvPr>
          <p:cNvSpPr/>
          <p:nvPr/>
        </p:nvSpPr>
        <p:spPr>
          <a:xfrm>
            <a:off x="942108" y="2666228"/>
            <a:ext cx="2672228" cy="26722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chemeClr val="accent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171223-90A7-40F6-9C78-582ABEC1C187}"/>
              </a:ext>
            </a:extLst>
          </p:cNvPr>
          <p:cNvSpPr/>
          <p:nvPr/>
        </p:nvSpPr>
        <p:spPr>
          <a:xfrm>
            <a:off x="2718401" y="2669091"/>
            <a:ext cx="1637817" cy="1637817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C51A9117-1E9A-4E02-AFB4-EF1A5ABEF0F3}"/>
              </a:ext>
            </a:extLst>
          </p:cNvPr>
          <p:cNvSpPr txBox="1">
            <a:spLocks/>
          </p:cNvSpPr>
          <p:nvPr/>
        </p:nvSpPr>
        <p:spPr>
          <a:xfrm>
            <a:off x="1249628" y="3891618"/>
            <a:ext cx="112992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chemeClr val="bg1"/>
                </a:solidFill>
              </a:rPr>
              <a:t>61 %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>
                <a:solidFill>
                  <a:schemeClr val="bg1"/>
                </a:solidFill>
              </a:rPr>
              <a:t>moških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330497C3-8FAC-4903-8DDD-30602F8AF3D5}"/>
              </a:ext>
            </a:extLst>
          </p:cNvPr>
          <p:cNvSpPr txBox="1">
            <a:spLocks/>
          </p:cNvSpPr>
          <p:nvPr/>
        </p:nvSpPr>
        <p:spPr>
          <a:xfrm>
            <a:off x="3025921" y="3174180"/>
            <a:ext cx="112992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chemeClr val="bg1"/>
                </a:solidFill>
              </a:rPr>
              <a:t>39 %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>
                <a:solidFill>
                  <a:schemeClr val="bg1"/>
                </a:solidFill>
              </a:rPr>
              <a:t>žensk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3EB46C2-28A9-4B90-85A2-FD987EC13DF2}"/>
              </a:ext>
            </a:extLst>
          </p:cNvPr>
          <p:cNvSpPr/>
          <p:nvPr/>
        </p:nvSpPr>
        <p:spPr>
          <a:xfrm>
            <a:off x="4985982" y="2726854"/>
            <a:ext cx="2770105" cy="277010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chemeClr val="accent1"/>
              </a:solidFill>
            </a:endParaRP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E439EF2B-D9F9-47B4-B7D3-FFC7EB6C282E}"/>
              </a:ext>
            </a:extLst>
          </p:cNvPr>
          <p:cNvSpPr txBox="1">
            <a:spLocks/>
          </p:cNvSpPr>
          <p:nvPr/>
        </p:nvSpPr>
        <p:spPr>
          <a:xfrm>
            <a:off x="5329569" y="3891618"/>
            <a:ext cx="1430742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chemeClr val="bg1"/>
                </a:solidFill>
              </a:rPr>
              <a:t>66 %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sz="1800" dirty="0">
                <a:solidFill>
                  <a:schemeClr val="bg1"/>
                </a:solidFill>
              </a:rPr>
              <a:t>raziskovalk in raziskovalcev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BF3F01-14B0-47E5-A03B-13C145B17461}"/>
              </a:ext>
            </a:extLst>
          </p:cNvPr>
          <p:cNvSpPr txBox="1"/>
          <p:nvPr/>
        </p:nvSpPr>
        <p:spPr>
          <a:xfrm flipH="1">
            <a:off x="838199" y="1565686"/>
            <a:ext cx="579177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Število zaposlenih glede na spol in področje dela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7D46AF0-C471-4EDD-819F-BA65DB21947C}"/>
              </a:ext>
            </a:extLst>
          </p:cNvPr>
          <p:cNvSpPr/>
          <p:nvPr/>
        </p:nvSpPr>
        <p:spPr>
          <a:xfrm>
            <a:off x="6872971" y="2726853"/>
            <a:ext cx="1493120" cy="149312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EEBB9371-61FE-4E9A-8226-4FA670635DB8}"/>
              </a:ext>
            </a:extLst>
          </p:cNvPr>
          <p:cNvSpPr txBox="1">
            <a:spLocks/>
          </p:cNvSpPr>
          <p:nvPr/>
        </p:nvSpPr>
        <p:spPr>
          <a:xfrm>
            <a:off x="7172351" y="2973163"/>
            <a:ext cx="112992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chemeClr val="bg1"/>
                </a:solidFill>
              </a:rPr>
              <a:t>34 %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>
                <a:solidFill>
                  <a:schemeClr val="bg1"/>
                </a:solidFill>
              </a:rPr>
              <a:t>podporno osebje</a:t>
            </a:r>
          </a:p>
        </p:txBody>
      </p:sp>
    </p:spTree>
    <p:extLst>
      <p:ext uri="{BB962C8B-B14F-4D97-AF65-F5344CB8AC3E}">
        <p14:creationId xmlns:p14="http://schemas.microsoft.com/office/powerpoint/2010/main" val="1732215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A641796D-4B98-4E2A-BD1C-535C6DC56B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9144" y="1090459"/>
            <a:ext cx="8380207" cy="480139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432BFB2-281F-4AA4-ABAC-7A73FA4DB589}"/>
              </a:ext>
            </a:extLst>
          </p:cNvPr>
          <p:cNvSpPr/>
          <p:nvPr/>
        </p:nvSpPr>
        <p:spPr>
          <a:xfrm>
            <a:off x="838199" y="2933042"/>
            <a:ext cx="2671917" cy="26719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chemeClr val="accent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B39515F-C1B7-4274-8360-673E64D87107}"/>
              </a:ext>
            </a:extLst>
          </p:cNvPr>
          <p:cNvSpPr/>
          <p:nvPr/>
        </p:nvSpPr>
        <p:spPr>
          <a:xfrm>
            <a:off x="2473856" y="2579327"/>
            <a:ext cx="1462986" cy="1462986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08CAD6-C96C-440A-8644-692F86004244}"/>
              </a:ext>
            </a:extLst>
          </p:cNvPr>
          <p:cNvSpPr txBox="1">
            <a:spLocks/>
          </p:cNvSpPr>
          <p:nvPr/>
        </p:nvSpPr>
        <p:spPr>
          <a:xfrm>
            <a:off x="838200" y="1124158"/>
            <a:ext cx="4110318" cy="85846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Osebje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B034D1-6AE0-48A1-8248-9CE1423C41C3}"/>
              </a:ext>
            </a:extLst>
          </p:cNvPr>
          <p:cNvSpPr txBox="1"/>
          <p:nvPr/>
        </p:nvSpPr>
        <p:spPr>
          <a:xfrm flipH="1">
            <a:off x="838199" y="1565686"/>
            <a:ext cx="579177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Število </a:t>
            </a:r>
            <a:r>
              <a:rPr lang="sl-SI" dirty="0">
                <a:effectLst/>
              </a:rPr>
              <a:t>raziskovalk in raziskovalcev glede na izvor</a:t>
            </a:r>
            <a:endParaRPr lang="sl-SI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FE5D97-D89C-4E6A-9285-37AEDD1A7A78}"/>
              </a:ext>
            </a:extLst>
          </p:cNvPr>
          <p:cNvSpPr/>
          <p:nvPr/>
        </p:nvSpPr>
        <p:spPr>
          <a:xfrm>
            <a:off x="8926317" y="1261628"/>
            <a:ext cx="3333078" cy="181266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16E002-3F93-440B-810E-2793640B94F2}"/>
              </a:ext>
            </a:extLst>
          </p:cNvPr>
          <p:cNvSpPr/>
          <p:nvPr/>
        </p:nvSpPr>
        <p:spPr>
          <a:xfrm>
            <a:off x="9072960" y="1398519"/>
            <a:ext cx="278913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838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vseh raziskovalk in raziskovalcev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417AD1A4-04B7-4CCF-BACC-AEDD7BD070D2}"/>
              </a:ext>
            </a:extLst>
          </p:cNvPr>
          <p:cNvSpPr txBox="1">
            <a:spLocks/>
          </p:cNvSpPr>
          <p:nvPr/>
        </p:nvSpPr>
        <p:spPr>
          <a:xfrm>
            <a:off x="1181786" y="3891618"/>
            <a:ext cx="2263510" cy="14656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chemeClr val="bg1"/>
                </a:solidFill>
              </a:rPr>
              <a:t>77 %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>
                <a:solidFill>
                  <a:schemeClr val="bg1"/>
                </a:solidFill>
              </a:rPr>
              <a:t>lokalnega osebja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6AB068BF-F335-4E8E-9730-BB9494B9162E}"/>
              </a:ext>
            </a:extLst>
          </p:cNvPr>
          <p:cNvSpPr txBox="1">
            <a:spLocks/>
          </p:cNvSpPr>
          <p:nvPr/>
        </p:nvSpPr>
        <p:spPr>
          <a:xfrm flipH="1">
            <a:off x="5098011" y="3074291"/>
            <a:ext cx="3004370" cy="24805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chemeClr val="accent6"/>
                </a:solidFill>
              </a:rPr>
              <a:t>23 %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sl-SI" dirty="0">
                <a:effectLst/>
              </a:rPr>
              <a:t>mednarodnega osebja iz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sz="3600" b="1" dirty="0">
                <a:solidFill>
                  <a:schemeClr val="accent6"/>
                </a:solidFill>
              </a:rPr>
              <a:t>47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>
                <a:effectLst/>
              </a:rPr>
              <a:t>različnih držav</a:t>
            </a:r>
            <a:endParaRPr lang="sl-SI" dirty="0">
              <a:solidFill>
                <a:schemeClr val="accent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10550A-BCBD-47A5-9A67-CAAEF6760BAE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zbrani na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sl-SI" sz="1100" baseline="0" dirty="0" err="1">
                <a:solidFill>
                  <a:schemeClr val="bg1">
                    <a:lumMod val="50000"/>
                  </a:schemeClr>
                </a:solidFill>
              </a:rPr>
              <a:t>an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31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. 1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. 202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634562-EBC0-4027-AC7B-791144BD21D9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38401D-78AA-4204-9C3A-40A9393EA436}"/>
              </a:ext>
            </a:extLst>
          </p:cNvPr>
          <p:cNvCxnSpPr>
            <a:cxnSpLocks/>
          </p:cNvCxnSpPr>
          <p:nvPr/>
        </p:nvCxnSpPr>
        <p:spPr>
          <a:xfrm flipH="1">
            <a:off x="3625092" y="3251907"/>
            <a:ext cx="125888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A8B9AF-4130-4C1A-A8CF-F7812DB7C103}"/>
              </a:ext>
            </a:extLst>
          </p:cNvPr>
          <p:cNvCxnSpPr>
            <a:cxnSpLocks/>
          </p:cNvCxnSpPr>
          <p:nvPr/>
        </p:nvCxnSpPr>
        <p:spPr>
          <a:xfrm>
            <a:off x="4883972" y="3024097"/>
            <a:ext cx="0" cy="166390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507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2697EB6-FEE3-4C7A-80C1-5CEF151F2DD9}"/>
              </a:ext>
            </a:extLst>
          </p:cNvPr>
          <p:cNvSpPr/>
          <p:nvPr/>
        </p:nvSpPr>
        <p:spPr>
          <a:xfrm>
            <a:off x="7765402" y="3064585"/>
            <a:ext cx="3274819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Biokemija</a:t>
            </a:r>
            <a:r>
              <a:rPr lang="en-US" sz="1400" dirty="0"/>
              <a:t>, </a:t>
            </a:r>
            <a:r>
              <a:rPr lang="en-US" sz="1400" dirty="0" err="1"/>
              <a:t>molekularna</a:t>
            </a:r>
            <a:r>
              <a:rPr lang="en-US" sz="1400" dirty="0"/>
              <a:t> in </a:t>
            </a:r>
            <a:r>
              <a:rPr lang="en-US" sz="1400" dirty="0" err="1"/>
              <a:t>strukturna</a:t>
            </a:r>
            <a:r>
              <a:rPr lang="en-US" sz="1400" dirty="0"/>
              <a:t> </a:t>
            </a:r>
            <a:r>
              <a:rPr lang="en-US" sz="1400" dirty="0" err="1"/>
              <a:t>biologija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Molekularne</a:t>
            </a:r>
            <a:r>
              <a:rPr lang="en-US" sz="1400" dirty="0"/>
              <a:t> in </a:t>
            </a:r>
            <a:r>
              <a:rPr lang="en-US" sz="1400" dirty="0" err="1"/>
              <a:t>biomedicinske</a:t>
            </a:r>
            <a:r>
              <a:rPr lang="en-US" sz="1400" dirty="0"/>
              <a:t> </a:t>
            </a:r>
            <a:r>
              <a:rPr lang="en-US" sz="1400" dirty="0" err="1"/>
              <a:t>znanosti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Biotehnologija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Anorganska</a:t>
            </a:r>
            <a:r>
              <a:rPr lang="en-US" sz="1400" dirty="0"/>
              <a:t> </a:t>
            </a:r>
            <a:r>
              <a:rPr lang="en-US" sz="1400" dirty="0" err="1"/>
              <a:t>kemija</a:t>
            </a:r>
            <a:r>
              <a:rPr lang="en-US" sz="1400" dirty="0"/>
              <a:t> in </a:t>
            </a:r>
            <a:r>
              <a:rPr lang="en-US" sz="1400" dirty="0" err="1"/>
              <a:t>tehnologija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Fizikalna</a:t>
            </a:r>
            <a:r>
              <a:rPr lang="en-US" sz="1400" dirty="0"/>
              <a:t> in </a:t>
            </a:r>
            <a:r>
              <a:rPr lang="en-US" sz="1400" dirty="0" err="1"/>
              <a:t>organska</a:t>
            </a:r>
            <a:r>
              <a:rPr lang="en-US" sz="1400" dirty="0"/>
              <a:t> </a:t>
            </a:r>
            <a:r>
              <a:rPr lang="en-US" sz="1400" dirty="0" err="1"/>
              <a:t>kemija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Elektronska</a:t>
            </a:r>
            <a:r>
              <a:rPr lang="en-US" sz="1400" dirty="0"/>
              <a:t> </a:t>
            </a:r>
            <a:r>
              <a:rPr lang="en-US" sz="1400" dirty="0" err="1"/>
              <a:t>keramika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Nanostrukturni</a:t>
            </a:r>
            <a:r>
              <a:rPr lang="en-US" sz="1400" dirty="0"/>
              <a:t> </a:t>
            </a:r>
            <a:r>
              <a:rPr lang="en-US" sz="1400" dirty="0" err="1"/>
              <a:t>materiali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Sinteza</a:t>
            </a:r>
            <a:r>
              <a:rPr lang="en-US" sz="1400" dirty="0"/>
              <a:t> </a:t>
            </a:r>
            <a:r>
              <a:rPr lang="en-US" sz="1400" dirty="0" err="1"/>
              <a:t>materialov</a:t>
            </a:r>
            <a:endParaRPr lang="en-US" sz="1400" dirty="0"/>
          </a:p>
          <a:p>
            <a:pPr marL="180975" indent="-180975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88900" algn="l"/>
                <a:tab pos="269875" algn="l"/>
              </a:tabLst>
            </a:pPr>
            <a:r>
              <a:rPr lang="sl-SI" sz="1400" dirty="0"/>
              <a:t>  </a:t>
            </a:r>
            <a:r>
              <a:rPr lang="en-US" sz="1400" dirty="0" err="1"/>
              <a:t>Raziskave</a:t>
            </a:r>
            <a:r>
              <a:rPr lang="en-US" sz="1400" dirty="0"/>
              <a:t> </a:t>
            </a:r>
            <a:r>
              <a:rPr lang="en-US" sz="1400" dirty="0" err="1"/>
              <a:t>sodobnih</a:t>
            </a:r>
            <a:r>
              <a:rPr lang="en-US" sz="1400" dirty="0"/>
              <a:t> </a:t>
            </a:r>
            <a:r>
              <a:rPr lang="sl-SI" sz="1400" dirty="0"/>
              <a:t>		</a:t>
            </a:r>
            <a:r>
              <a:rPr lang="en-US" sz="1400" dirty="0" err="1"/>
              <a:t>materialov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Znanosti</a:t>
            </a:r>
            <a:r>
              <a:rPr lang="en-US" sz="1400" dirty="0"/>
              <a:t> o </a:t>
            </a:r>
            <a:r>
              <a:rPr lang="en-US" sz="1400" dirty="0" err="1"/>
              <a:t>okolju</a:t>
            </a:r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E162A-DF57-4678-AB0A-0131D25F4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4159"/>
            <a:ext cx="5046233" cy="523600"/>
          </a:xfrm>
        </p:spPr>
        <p:txBody>
          <a:bodyPr>
            <a:normAutofit/>
          </a:bodyPr>
          <a:lstStyle/>
          <a:p>
            <a:r>
              <a:rPr lang="en-US" b="0" i="0" dirty="0" err="1">
                <a:effectLst/>
              </a:rPr>
              <a:t>Glavna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področja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raziskav</a:t>
            </a:r>
            <a:endParaRPr lang="sl-S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158014-2F47-4077-A42E-BAD13FBC9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2723"/>
            <a:ext cx="2880000" cy="11327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b="1" dirty="0">
                <a:solidFill>
                  <a:schemeClr val="accent1"/>
                </a:solidFill>
                <a:effectLst/>
                <a:latin typeface="+mj-lt"/>
              </a:rPr>
              <a:t>Elektronika in informacijske tehnologije</a:t>
            </a:r>
            <a:br>
              <a:rPr lang="sl-SI" dirty="0">
                <a:solidFill>
                  <a:srgbClr val="404040"/>
                </a:solidFill>
                <a:effectLst/>
              </a:rPr>
            </a:b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CBE4862-D0E7-41EE-B634-B8C75AD27763}"/>
              </a:ext>
            </a:extLst>
          </p:cNvPr>
          <p:cNvSpPr txBox="1">
            <a:spLocks/>
          </p:cNvSpPr>
          <p:nvPr/>
        </p:nvSpPr>
        <p:spPr>
          <a:xfrm>
            <a:off x="4249103" y="2492377"/>
            <a:ext cx="288000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chemeClr val="accent1"/>
                </a:solidFill>
                <a:effectLst/>
              </a:rPr>
              <a:t>Fizika</a:t>
            </a:r>
            <a:r>
              <a:rPr lang="en-US" b="1" dirty="0">
                <a:solidFill>
                  <a:schemeClr val="accent1"/>
                </a:solidFill>
                <a:effectLst/>
              </a:rPr>
              <a:t>, </a:t>
            </a:r>
            <a:r>
              <a:rPr lang="en-US" b="1" dirty="0" err="1">
                <a:solidFill>
                  <a:schemeClr val="accent1"/>
                </a:solidFill>
                <a:effectLst/>
              </a:rPr>
              <a:t>jedrska</a:t>
            </a:r>
            <a:r>
              <a:rPr lang="en-US" b="1" dirty="0">
                <a:solidFill>
                  <a:schemeClr val="accent1"/>
                </a:solidFill>
                <a:effectLst/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/>
              </a:rPr>
              <a:t>tehnika</a:t>
            </a:r>
            <a:r>
              <a:rPr lang="en-US" b="1" dirty="0">
                <a:solidFill>
                  <a:schemeClr val="accent1"/>
                </a:solidFill>
                <a:effectLst/>
              </a:rPr>
              <a:t> in </a:t>
            </a:r>
            <a:r>
              <a:rPr lang="en-US" b="1" dirty="0" err="1">
                <a:solidFill>
                  <a:schemeClr val="accent1"/>
                </a:solidFill>
                <a:effectLst/>
              </a:rPr>
              <a:t>energetika</a:t>
            </a:r>
            <a:br>
              <a:rPr lang="en-US" sz="1800" dirty="0"/>
            </a:br>
            <a:endParaRPr lang="en-GB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3763C0-EEB2-41BA-A1B8-B2A687035ED1}"/>
              </a:ext>
            </a:extLst>
          </p:cNvPr>
          <p:cNvSpPr txBox="1"/>
          <p:nvPr/>
        </p:nvSpPr>
        <p:spPr>
          <a:xfrm>
            <a:off x="838200" y="1565687"/>
            <a:ext cx="68745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Odseki so razdeljeni po področjih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42A2D9D2-A20A-4D9A-98E2-A79A8D764011}"/>
              </a:ext>
            </a:extLst>
          </p:cNvPr>
          <p:cNvSpPr txBox="1">
            <a:spLocks/>
          </p:cNvSpPr>
          <p:nvPr/>
        </p:nvSpPr>
        <p:spPr>
          <a:xfrm>
            <a:off x="7765402" y="2492377"/>
            <a:ext cx="288000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b="1" dirty="0">
                <a:solidFill>
                  <a:schemeClr val="accent1"/>
                </a:solidFill>
              </a:rPr>
              <a:t>Kemija, biokemija, materiali in okolje</a:t>
            </a:r>
            <a:endParaRPr lang="en-GB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AF84B6-96F1-4F4E-9A31-F8E06564AC94}"/>
              </a:ext>
            </a:extLst>
          </p:cNvPr>
          <p:cNvSpPr/>
          <p:nvPr/>
        </p:nvSpPr>
        <p:spPr>
          <a:xfrm>
            <a:off x="4249103" y="3064585"/>
            <a:ext cx="2378393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Teoretična</a:t>
            </a:r>
            <a:r>
              <a:rPr lang="en-US" sz="1400" dirty="0"/>
              <a:t> </a:t>
            </a:r>
            <a:r>
              <a:rPr lang="en-US" sz="1400" dirty="0" err="1"/>
              <a:t>fizika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Fizika</a:t>
            </a:r>
            <a:r>
              <a:rPr lang="en-US" sz="1400" dirty="0"/>
              <a:t> </a:t>
            </a:r>
            <a:r>
              <a:rPr lang="en-US" sz="1400" dirty="0" err="1"/>
              <a:t>nizkih</a:t>
            </a:r>
            <a:r>
              <a:rPr lang="en-US" sz="1400" dirty="0"/>
              <a:t> in </a:t>
            </a:r>
            <a:r>
              <a:rPr lang="en-US" sz="1400" dirty="0" err="1"/>
              <a:t>srednjih</a:t>
            </a:r>
            <a:r>
              <a:rPr lang="en-US" sz="1400" dirty="0"/>
              <a:t> </a:t>
            </a:r>
            <a:r>
              <a:rPr lang="en-US" sz="1400" dirty="0" err="1"/>
              <a:t>energij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Tanke</a:t>
            </a:r>
            <a:r>
              <a:rPr lang="en-US" sz="1400" dirty="0"/>
              <a:t> </a:t>
            </a:r>
            <a:r>
              <a:rPr lang="en-US" sz="1400" dirty="0" err="1"/>
              <a:t>plasti</a:t>
            </a:r>
            <a:r>
              <a:rPr lang="en-US" sz="1400" dirty="0"/>
              <a:t> in </a:t>
            </a:r>
            <a:r>
              <a:rPr lang="en-US" sz="1400" dirty="0" err="1"/>
              <a:t>površine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Tehnologija</a:t>
            </a:r>
            <a:r>
              <a:rPr lang="en-US" sz="1400" dirty="0"/>
              <a:t> </a:t>
            </a:r>
            <a:r>
              <a:rPr lang="en-US" sz="1400" dirty="0" err="1"/>
              <a:t>površin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Fizika</a:t>
            </a:r>
            <a:r>
              <a:rPr lang="en-US" sz="1400" dirty="0"/>
              <a:t> </a:t>
            </a:r>
            <a:r>
              <a:rPr lang="en-US" sz="1400" dirty="0" err="1"/>
              <a:t>trdne</a:t>
            </a:r>
            <a:r>
              <a:rPr lang="en-US" sz="1400" dirty="0"/>
              <a:t> </a:t>
            </a:r>
            <a:r>
              <a:rPr lang="en-US" sz="1400" dirty="0" err="1"/>
              <a:t>snovi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Plinska</a:t>
            </a:r>
            <a:r>
              <a:rPr lang="en-US" sz="1400" dirty="0"/>
              <a:t> </a:t>
            </a:r>
            <a:r>
              <a:rPr lang="en-US" sz="1400" dirty="0" err="1"/>
              <a:t>elektronika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Kompleksne</a:t>
            </a:r>
            <a:r>
              <a:rPr lang="en-US" sz="1400" dirty="0"/>
              <a:t> </a:t>
            </a:r>
            <a:r>
              <a:rPr lang="en-US" sz="1400" dirty="0" err="1"/>
              <a:t>snovi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Reaktorska</a:t>
            </a:r>
            <a:r>
              <a:rPr lang="en-US" sz="1400" dirty="0"/>
              <a:t> </a:t>
            </a:r>
            <a:r>
              <a:rPr lang="en-US" sz="1400" dirty="0" err="1"/>
              <a:t>fizika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Eksperimentalna</a:t>
            </a:r>
            <a:r>
              <a:rPr lang="en-US" sz="1400" dirty="0"/>
              <a:t> </a:t>
            </a:r>
            <a:r>
              <a:rPr lang="en-US" sz="1400" dirty="0" err="1"/>
              <a:t>fizika</a:t>
            </a:r>
            <a:r>
              <a:rPr lang="en-US" sz="1400" dirty="0"/>
              <a:t> </a:t>
            </a:r>
            <a:r>
              <a:rPr lang="en-US" sz="1400" dirty="0" err="1"/>
              <a:t>osnovnih</a:t>
            </a:r>
            <a:r>
              <a:rPr lang="en-US" sz="1400" dirty="0"/>
              <a:t> </a:t>
            </a:r>
            <a:r>
              <a:rPr lang="en-US" sz="1400" dirty="0" err="1"/>
              <a:t>delcev</a:t>
            </a:r>
            <a:endParaRPr lang="sl-SI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Reaktorska</a:t>
            </a:r>
            <a:r>
              <a:rPr lang="en-US" sz="1400" dirty="0"/>
              <a:t> </a:t>
            </a:r>
            <a:r>
              <a:rPr lang="en-US" sz="1400" dirty="0" err="1"/>
              <a:t>tehnika</a:t>
            </a:r>
            <a:endParaRPr lang="en-US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58FDAC-7BC7-4BE2-BE2C-D262593BC2D8}"/>
              </a:ext>
            </a:extLst>
          </p:cNvPr>
          <p:cNvSpPr/>
          <p:nvPr/>
        </p:nvSpPr>
        <p:spPr>
          <a:xfrm>
            <a:off x="838199" y="3064585"/>
            <a:ext cx="2720010" cy="19245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Avtomatika</a:t>
            </a:r>
            <a:r>
              <a:rPr lang="en-US" sz="1400" dirty="0"/>
              <a:t>, </a:t>
            </a:r>
            <a:r>
              <a:rPr lang="en-US" sz="1400" dirty="0" err="1"/>
              <a:t>biokibernetika</a:t>
            </a:r>
            <a:r>
              <a:rPr lang="en-US" sz="1400" dirty="0"/>
              <a:t> in </a:t>
            </a:r>
            <a:r>
              <a:rPr lang="en-US" sz="1400" dirty="0" err="1"/>
              <a:t>robotika</a:t>
            </a:r>
            <a:r>
              <a:rPr lang="sl-SI" sz="1400" dirty="0"/>
              <a:t> 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Sistemi</a:t>
            </a:r>
            <a:r>
              <a:rPr lang="en-US" sz="1400" dirty="0"/>
              <a:t> in </a:t>
            </a:r>
            <a:r>
              <a:rPr lang="en-US" sz="1400" dirty="0" err="1"/>
              <a:t>vodenje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Umetna</a:t>
            </a:r>
            <a:r>
              <a:rPr lang="en-US" sz="1400" dirty="0"/>
              <a:t> </a:t>
            </a:r>
            <a:r>
              <a:rPr lang="en-US" sz="1400" dirty="0" err="1"/>
              <a:t>inteligenca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Odprti</a:t>
            </a:r>
            <a:r>
              <a:rPr lang="en-US" sz="1400" dirty="0"/>
              <a:t> </a:t>
            </a:r>
            <a:r>
              <a:rPr lang="en-US" sz="1400" dirty="0" err="1"/>
              <a:t>sistemi</a:t>
            </a:r>
            <a:r>
              <a:rPr lang="en-US" sz="1400" dirty="0"/>
              <a:t> in </a:t>
            </a:r>
            <a:r>
              <a:rPr lang="en-US" sz="1400" dirty="0" err="1"/>
              <a:t>mreže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Komunikacijski</a:t>
            </a:r>
            <a:r>
              <a:rPr lang="en-US" sz="1400" dirty="0"/>
              <a:t> </a:t>
            </a:r>
            <a:r>
              <a:rPr lang="en-US" sz="1400" dirty="0" err="1"/>
              <a:t>sistemi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Računalniški</a:t>
            </a:r>
            <a:r>
              <a:rPr lang="en-US" sz="1400" dirty="0"/>
              <a:t> </a:t>
            </a:r>
            <a:r>
              <a:rPr lang="en-US" sz="1400" dirty="0" err="1"/>
              <a:t>sistemi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Tehnologije</a:t>
            </a:r>
            <a:r>
              <a:rPr lang="en-US" sz="1400" dirty="0"/>
              <a:t> </a:t>
            </a:r>
            <a:r>
              <a:rPr lang="en-US" sz="1400" dirty="0" err="1"/>
              <a:t>znanja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Inteligentni</a:t>
            </a:r>
            <a:r>
              <a:rPr lang="en-US" sz="1400" dirty="0"/>
              <a:t> </a:t>
            </a:r>
            <a:r>
              <a:rPr lang="en-US" sz="1400" dirty="0" err="1"/>
              <a:t>sistemi</a:t>
            </a:r>
            <a:endParaRPr lang="en-US" sz="14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52E26C1-8899-4E1B-84DD-2402BC62A8C9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50C35FCE-E8D5-46B2-AD16-0E2B7B42E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9147" y="529648"/>
            <a:ext cx="5046233" cy="202477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2FDBB20-0220-43A2-A672-8F83CF0D27C1}"/>
              </a:ext>
            </a:extLst>
          </p:cNvPr>
          <p:cNvSpPr/>
          <p:nvPr/>
        </p:nvSpPr>
        <p:spPr>
          <a:xfrm>
            <a:off x="2749563" y="4648657"/>
            <a:ext cx="1084277" cy="108427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1262BB-E92B-4C80-8749-067AEB3299D6}"/>
              </a:ext>
            </a:extLst>
          </p:cNvPr>
          <p:cNvSpPr txBox="1"/>
          <p:nvPr/>
        </p:nvSpPr>
        <p:spPr>
          <a:xfrm>
            <a:off x="2615693" y="4888910"/>
            <a:ext cx="1352016" cy="610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000"/>
              </a:lnSpc>
              <a:buNone/>
            </a:pPr>
            <a:r>
              <a:rPr lang="sl-SI" sz="3200" b="1" dirty="0">
                <a:solidFill>
                  <a:schemeClr val="bg1"/>
                </a:solidFill>
              </a:rPr>
              <a:t>8</a:t>
            </a:r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 dirty="0" err="1">
                <a:solidFill>
                  <a:schemeClr val="bg1"/>
                </a:solidFill>
              </a:rPr>
              <a:t>odsekov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5EFE2F-3772-4AB6-969D-4CEF3A639D62}"/>
              </a:ext>
            </a:extLst>
          </p:cNvPr>
          <p:cNvSpPr/>
          <p:nvPr/>
        </p:nvSpPr>
        <p:spPr>
          <a:xfrm>
            <a:off x="6362220" y="4639894"/>
            <a:ext cx="1084277" cy="108427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CBA2B4-8F9D-482F-B87A-7E1C27D56B5F}"/>
              </a:ext>
            </a:extLst>
          </p:cNvPr>
          <p:cNvSpPr txBox="1"/>
          <p:nvPr/>
        </p:nvSpPr>
        <p:spPr>
          <a:xfrm>
            <a:off x="6228350" y="4888910"/>
            <a:ext cx="1352016" cy="610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000"/>
              </a:lnSpc>
              <a:buNone/>
            </a:pPr>
            <a:r>
              <a:rPr lang="sl-SI" sz="3200" b="1" dirty="0">
                <a:solidFill>
                  <a:schemeClr val="bg1"/>
                </a:solidFill>
              </a:rPr>
              <a:t>10</a:t>
            </a:r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 dirty="0" err="1">
                <a:solidFill>
                  <a:schemeClr val="bg1"/>
                </a:solidFill>
              </a:rPr>
              <a:t>odsekov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1775391-5D7A-4A2F-A3ED-6EDE8B897B36}"/>
              </a:ext>
            </a:extLst>
          </p:cNvPr>
          <p:cNvSpPr/>
          <p:nvPr/>
        </p:nvSpPr>
        <p:spPr>
          <a:xfrm>
            <a:off x="10303242" y="4639894"/>
            <a:ext cx="1084277" cy="108427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3CF3E9-9E4B-4CAC-8A01-E7F6DD28A1F4}"/>
              </a:ext>
            </a:extLst>
          </p:cNvPr>
          <p:cNvSpPr txBox="1"/>
          <p:nvPr/>
        </p:nvSpPr>
        <p:spPr>
          <a:xfrm>
            <a:off x="10169372" y="4888910"/>
            <a:ext cx="1352016" cy="610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000"/>
              </a:lnSpc>
              <a:buNone/>
            </a:pPr>
            <a:r>
              <a:rPr lang="sl-SI" sz="3200" b="1" dirty="0">
                <a:solidFill>
                  <a:schemeClr val="bg1"/>
                </a:solidFill>
              </a:rPr>
              <a:t>10</a:t>
            </a:r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 dirty="0" err="1">
                <a:solidFill>
                  <a:schemeClr val="bg1"/>
                </a:solidFill>
              </a:rPr>
              <a:t>odsekov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11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amo za notranja izobraževanja">
      <a:dk1>
        <a:sysClr val="windowText" lastClr="000000"/>
      </a:dk1>
      <a:lt1>
        <a:sysClr val="window" lastClr="FFFFFF"/>
      </a:lt1>
      <a:dk2>
        <a:srgbClr val="233B45"/>
      </a:dk2>
      <a:lt2>
        <a:srgbClr val="E7E6E6"/>
      </a:lt2>
      <a:accent1>
        <a:srgbClr val="57828E"/>
      </a:accent1>
      <a:accent2>
        <a:srgbClr val="757369"/>
      </a:accent2>
      <a:accent3>
        <a:srgbClr val="97A5A7"/>
      </a:accent3>
      <a:accent4>
        <a:srgbClr val="93B8C8"/>
      </a:accent4>
      <a:accent5>
        <a:srgbClr val="908D81"/>
      </a:accent5>
      <a:accent6>
        <a:srgbClr val="273F56"/>
      </a:accent6>
      <a:hlink>
        <a:srgbClr val="586A78"/>
      </a:hlink>
      <a:folHlink>
        <a:srgbClr val="BFBFBF"/>
      </a:folHlink>
    </a:clrScheme>
    <a:fontScheme name="IJS splošna predstavitev">
      <a:majorFont>
        <a:latin typeface="Titillium Web Bold"/>
        <a:ea typeface=""/>
        <a:cs typeface=""/>
      </a:majorFont>
      <a:minorFont>
        <a:latin typeface="Titillium We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7810</TotalTime>
  <Words>1581</Words>
  <Application>Microsoft Office PowerPoint</Application>
  <PresentationFormat>Widescreen</PresentationFormat>
  <Paragraphs>490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Avenir Book</vt:lpstr>
      <vt:lpstr>Calibri</vt:lpstr>
      <vt:lpstr>Titillium Web</vt:lpstr>
      <vt:lpstr>Titillium Web Bold</vt:lpstr>
      <vt:lpstr>Verdana</vt:lpstr>
      <vt:lpstr>Wingdings</vt:lpstr>
      <vt:lpstr>Office Theme</vt:lpstr>
      <vt:lpstr>PowerPoint Presentation</vt:lpstr>
      <vt:lpstr>Poslanstvo</vt:lpstr>
      <vt:lpstr> </vt:lpstr>
      <vt:lpstr>Zgodovina</vt:lpstr>
      <vt:lpstr>Lokacije</vt:lpstr>
      <vt:lpstr>Institut v številkah</vt:lpstr>
      <vt:lpstr>Osebje </vt:lpstr>
      <vt:lpstr>PowerPoint Presentation</vt:lpstr>
      <vt:lpstr>Glavna področja raziskav</vt:lpstr>
      <vt:lpstr>PowerPoint Presentation</vt:lpstr>
      <vt:lpstr> </vt:lpstr>
      <vt:lpstr> </vt:lpstr>
      <vt:lpstr>Projekti</vt:lpstr>
      <vt:lpstr>PowerPoint Presentation</vt:lpstr>
      <vt:lpstr>Programi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Sodelovanje z javnostmi</vt:lpstr>
      <vt:lpstr>Pojavljanje v medijih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Predstavitev Instituta “Jožef Stefan”</dc:title>
  <dc:creator>ltrdina</dc:creator>
  <cp:lastModifiedBy>Lenka</cp:lastModifiedBy>
  <cp:revision>259</cp:revision>
  <dcterms:created xsi:type="dcterms:W3CDTF">2023-10-31T08:43:43Z</dcterms:created>
  <dcterms:modified xsi:type="dcterms:W3CDTF">2025-05-19T14:29:19Z</dcterms:modified>
</cp:coreProperties>
</file>