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310" r:id="rId4"/>
    <p:sldId id="257" r:id="rId5"/>
    <p:sldId id="258" r:id="rId6"/>
    <p:sldId id="303" r:id="rId7"/>
    <p:sldId id="266" r:id="rId8"/>
    <p:sldId id="268" r:id="rId9"/>
    <p:sldId id="260" r:id="rId10"/>
    <p:sldId id="261" r:id="rId11"/>
    <p:sldId id="300" r:id="rId12"/>
    <p:sldId id="301" r:id="rId13"/>
    <p:sldId id="271" r:id="rId14"/>
    <p:sldId id="265" r:id="rId15"/>
    <p:sldId id="304" r:id="rId16"/>
    <p:sldId id="305" r:id="rId17"/>
    <p:sldId id="298" r:id="rId18"/>
    <p:sldId id="309" r:id="rId19"/>
    <p:sldId id="299" r:id="rId20"/>
    <p:sldId id="263" r:id="rId21"/>
    <p:sldId id="264" r:id="rId22"/>
    <p:sldId id="297" r:id="rId23"/>
    <p:sldId id="262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79F"/>
    <a:srgbClr val="174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0" autoAdjust="0"/>
    <p:restoredTop sz="93653" autoAdjust="0"/>
  </p:normalViewPr>
  <p:slideViewPr>
    <p:cSldViewPr snapToGrid="0">
      <p:cViewPr varScale="1">
        <p:scale>
          <a:sx n="90" d="100"/>
          <a:sy n="90" d="100"/>
        </p:scale>
        <p:origin x="1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064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F3C18E-0036-4CBB-A154-B7B39FAB15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42196-A57D-4A5F-83FC-6D0BDD2F4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9464-A66E-42C6-B1AB-60CE934BC7C0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B9860-DDC0-45BE-B866-177558B86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AB8A5-820E-41C5-87A5-282C8E7A8B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BF1EE-B184-49FA-AF55-E3D3A53608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77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5BBF-3EF8-4B93-904B-A278D227628E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270D0-39B8-476F-BE55-7B48B70DE0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590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821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2466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effectLst/>
                <a:latin typeface="Calibri" panose="020F0502020204030204" pitchFamily="34" charset="0"/>
              </a:rPr>
              <a:t>V letu 2025 bodo trenutno še: - </a:t>
            </a:r>
            <a:r>
              <a:rPr lang="sl-SI" dirty="0" err="1">
                <a:effectLst/>
                <a:latin typeface="Calibri" panose="020F0502020204030204" pitchFamily="34" charset="0"/>
              </a:rPr>
              <a:t>EdibleLasers</a:t>
            </a:r>
            <a:r>
              <a:rPr lang="sl-SI" dirty="0">
                <a:effectLst/>
                <a:latin typeface="Calibri" panose="020F0502020204030204" pitchFamily="34" charset="0"/>
              </a:rPr>
              <a:t> (F5), </a:t>
            </a:r>
            <a:r>
              <a:rPr lang="sl-SI" dirty="0" err="1">
                <a:effectLst/>
                <a:latin typeface="Calibri" panose="020F0502020204030204" pitchFamily="34" charset="0"/>
              </a:rPr>
              <a:t>SoftQuanta</a:t>
            </a:r>
            <a:r>
              <a:rPr lang="sl-SI" dirty="0">
                <a:effectLst/>
                <a:latin typeface="Calibri" panose="020F0502020204030204" pitchFamily="34" charset="0"/>
              </a:rPr>
              <a:t> (F5) in </a:t>
            </a:r>
            <a:r>
              <a:rPr lang="sl-SI" dirty="0" err="1">
                <a:effectLst/>
                <a:latin typeface="Calibri" panose="020F0502020204030204" pitchFamily="34" charset="0"/>
              </a:rPr>
              <a:t>PeVGALAXY</a:t>
            </a:r>
            <a:r>
              <a:rPr lang="sl-SI" dirty="0">
                <a:effectLst/>
                <a:latin typeface="Calibri" panose="020F0502020204030204" pitchFamily="34" charset="0"/>
              </a:rPr>
              <a:t> (F9).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54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0976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217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350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879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ICJT je rešeno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889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51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44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94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38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14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13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162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42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09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270D0-39B8-476F-BE55-7B48B70DE0E8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344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0568-DA8E-4209-9370-4EAD7534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2844-0826-4F46-B016-EA68873A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13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5A2B-6A8E-43CC-9C46-AE469529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FC4C1-D621-437E-A506-4DB1AFE9D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E2BCF-1982-43FB-8F2F-00A48B5F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EFEC-DB3F-42CE-B419-79FA2C18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1BB86-D22F-4098-8EC4-74450BE5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599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D17305-5CF0-4A00-BD0A-C454620AC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12204-41D2-434D-A7F5-E45B305FC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C9E20-AF0A-49FB-94DD-85356F65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1BE34-1AEC-44F5-9FB0-A3644EC4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C2E04-0615-4722-8E60-22C8C02A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091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DB0-6DD9-4C21-B81E-A5E290CF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8"/>
            <a:ext cx="10515600" cy="1325563"/>
          </a:xfrm>
        </p:spPr>
        <p:txBody>
          <a:bodyPr lIns="0" tIns="0" rIns="0" bIns="0"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4391-3E3C-4B5F-96B4-848C08F06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09AB4-62D7-49C0-B531-9D9F8A59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6A8E8-74C6-45EF-91D1-B8A6AD5A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C4A53-3EB0-4E5A-816F-BD882848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52DB63-A5A0-49F2-BC41-8CA7D583317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27906"/>
            <a:ext cx="122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DCD9B63-3C97-43F1-B179-D9AD5D8D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11" y="183695"/>
            <a:ext cx="349851" cy="4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7961-AB90-4CF6-9847-EF00E6EA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DFD3E-3DC5-4A37-9858-6F537EEB5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FCAE7-FAC6-4436-B997-91EB73AE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A-870C-4CE8-B989-871F4049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E9A7F-2649-489F-8C08-8CFAB425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02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DE26-656A-457E-8D13-46D9F584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82A9-27B8-4E6A-AE7A-8F1736EA3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7232E-0E61-47DA-ABA3-AE4723A09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C4826-D12A-45BB-82DB-F7D9A649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B5F87-39D1-438C-A8D2-79D9D956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E7ACA-9EC5-42DB-8DE7-7BA664C1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663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D0AA-AD6B-4245-BAA0-C448E17D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F1A55-E86B-4963-9885-3256C8C69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9D8E8-0F0E-42C8-A3DF-25A1B6FB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262E7-B1A1-4EEB-AD8E-085577916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83B7B-E2A0-44D2-BDD0-6B71B04C2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2608C-CC9C-424E-8E27-9E15E90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FB23F-1B69-416F-B5D4-D79463DD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0D226-8E5B-4169-96E0-2A7BD4C2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01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9502-E79C-4D10-9E2D-044D3AC7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88816-3C2E-44A0-B86D-729F2BFC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FF8B1-3DC6-469A-BB67-6FF3B165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ADA70-C73E-4AA9-86A0-2192912A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73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DE115-7B11-4CA5-A637-FEA6A6D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11E2E-D971-4CB2-89BB-6FE6CBA4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2B331-87EF-4D24-97E6-A39FF590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88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EB9F-05D0-4442-9C5C-2C16F119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5451-71EC-4C70-BD33-78433B43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E34E2-847E-4A8F-A3A7-3C0FBE6C4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EAF3B-B6E2-4D6A-B810-E56DF865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39730-18E3-4DA1-A33D-C7DBF1FB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C5F85-705F-411A-9D14-3C4CAF7F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4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1388-1477-431E-82A9-8215DD1D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E8CCB-CE99-4EA1-8815-52CA60E04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48E42-086A-4099-80A7-8667EFDD0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CB02D-B14B-4391-A9F3-23651719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D9651-4E85-4166-B43C-37BFD798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D8A11-CFE0-48B4-97BF-37C75EF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650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2CBBF-65A7-49CA-BB2E-5C57F846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FACFC-A9DA-4B46-A668-003A953A3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E1C5E-83B2-4167-AFAE-57D132A7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7868F-6BA4-4B74-B4A6-9CCA39558C07}" type="datetimeFigureOut">
              <a:rPr lang="sl-SI" smtClean="0"/>
              <a:t>19. 05. 2025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A6291-1A4D-41A9-90CE-0DCBE2B86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4D0FB-FA87-44E0-99AC-978AA793B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58C5-B627-48D0-A1A2-F881587ADE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75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js.si/ijs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4F4531-383D-4029-9287-F5360616E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9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2A28C9-09E2-4C40-AB71-78CAB88DB8E5}"/>
              </a:ext>
            </a:extLst>
          </p:cNvPr>
          <p:cNvSpPr txBox="1">
            <a:spLocks/>
          </p:cNvSpPr>
          <p:nvPr/>
        </p:nvSpPr>
        <p:spPr>
          <a:xfrm>
            <a:off x="6679096" y="5296964"/>
            <a:ext cx="4666420" cy="238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Titillium Web" panose="00000500000000000000" pitchFamily="2" charset="-18"/>
              </a:rPr>
              <a:t>Jožef</a:t>
            </a:r>
            <a:r>
              <a:rPr lang="en-US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 Stefan</a:t>
            </a:r>
            <a:r>
              <a:rPr lang="sl-SI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 </a:t>
            </a:r>
            <a:r>
              <a:rPr lang="en-SI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Institute </a:t>
            </a:r>
            <a:r>
              <a:rPr lang="sl-SI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(</a:t>
            </a:r>
            <a:r>
              <a:rPr lang="en-SI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JSI</a:t>
            </a:r>
            <a:r>
              <a:rPr lang="sl-SI" sz="3100" dirty="0">
                <a:solidFill>
                  <a:schemeClr val="bg1"/>
                </a:solidFill>
                <a:latin typeface="Titillium Web" panose="00000500000000000000" pitchFamily="2" charset="-18"/>
              </a:rPr>
              <a:t>)</a:t>
            </a:r>
            <a:endParaRPr lang="en-GB" sz="3100" dirty="0">
              <a:solidFill>
                <a:schemeClr val="bg1"/>
              </a:solidFill>
              <a:latin typeface="Titillium Web" panose="00000500000000000000" pitchFamily="2" charset="-1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C6729-4C20-4473-9E44-5C094BB062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7"/>
          <a:stretch/>
        </p:blipFill>
        <p:spPr>
          <a:xfrm>
            <a:off x="10720315" y="558982"/>
            <a:ext cx="862861" cy="10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CA7E25B-C273-4D5B-8375-A96EDA5858A0}"/>
              </a:ext>
            </a:extLst>
          </p:cNvPr>
          <p:cNvSpPr/>
          <p:nvPr/>
        </p:nvSpPr>
        <p:spPr>
          <a:xfrm>
            <a:off x="8926317" y="1261628"/>
            <a:ext cx="3333078" cy="1812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9986609-3E90-47A4-87FD-C202335664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0793" y="4496714"/>
            <a:ext cx="3792168" cy="15127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4B58A22-2DD8-48B5-A46C-DB75DC2E56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3694" y="4604976"/>
            <a:ext cx="3520789" cy="14045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EA35B56-817B-44F2-BDC2-1E6A1F9EBC33}"/>
              </a:ext>
            </a:extLst>
          </p:cNvPr>
          <p:cNvSpPr/>
          <p:nvPr/>
        </p:nvSpPr>
        <p:spPr>
          <a:xfrm>
            <a:off x="10886062" y="40383"/>
            <a:ext cx="1199929" cy="791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3C08ADE-0EA4-44E6-AE75-BF12EE2AEDBB}"/>
              </a:ext>
            </a:extLst>
          </p:cNvPr>
          <p:cNvSpPr/>
          <p:nvPr/>
        </p:nvSpPr>
        <p:spPr>
          <a:xfrm>
            <a:off x="9072960" y="135460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838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5046233" cy="52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areas of research</a:t>
            </a:r>
            <a:endParaRPr lang="sl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78875-D694-4DA3-ACC6-05B3EA3E2D10}"/>
              </a:ext>
            </a:extLst>
          </p:cNvPr>
          <p:cNvSpPr txBox="1"/>
          <p:nvPr/>
        </p:nvSpPr>
        <p:spPr>
          <a:xfrm>
            <a:off x="790687" y="6458886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collected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on 31.12.2024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C9912-D089-43E5-AFFD-749B8E527EDB}"/>
              </a:ext>
            </a:extLst>
          </p:cNvPr>
          <p:cNvSpPr txBox="1"/>
          <p:nvPr/>
        </p:nvSpPr>
        <p:spPr>
          <a:xfrm>
            <a:off x="838200" y="1565687"/>
            <a:ext cx="7096432" cy="446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researchers by scientific fields
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7 female researchers and 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36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researchers are employed in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centres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SI" sz="1100" dirty="0">
                <a:solidFill>
                  <a:schemeClr val="bg1">
                    <a:lumMod val="50000"/>
                  </a:schemeClr>
                </a:solidFill>
              </a:rPr>
              <a:t>technical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services)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471E9989-F0F9-4863-9777-93B49F3EF039}"/>
              </a:ext>
            </a:extLst>
          </p:cNvPr>
          <p:cNvSpPr txBox="1">
            <a:spLocks/>
          </p:cNvSpPr>
          <p:nvPr/>
        </p:nvSpPr>
        <p:spPr>
          <a:xfrm>
            <a:off x="838200" y="2539001"/>
            <a:ext cx="288000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 err="1"/>
              <a:t>Electronics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</a:t>
            </a:r>
            <a:r>
              <a:rPr lang="sl-SI" b="1" dirty="0" err="1"/>
              <a:t>Information</a:t>
            </a:r>
            <a:r>
              <a:rPr lang="sl-SI" b="1" dirty="0"/>
              <a:t> Technologies</a:t>
            </a:r>
            <a:endParaRPr lang="en-GB" dirty="0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2844AE1-4CD5-4749-9360-FF93B08058F7}"/>
              </a:ext>
            </a:extLst>
          </p:cNvPr>
          <p:cNvSpPr txBox="1">
            <a:spLocks/>
          </p:cNvSpPr>
          <p:nvPr/>
        </p:nvSpPr>
        <p:spPr>
          <a:xfrm>
            <a:off x="4544211" y="2578655"/>
            <a:ext cx="288000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Physics, nuclear engineering and energy</a:t>
            </a:r>
            <a:endParaRPr lang="en-GB" sz="1800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D3486C11-DB7B-437B-B5BB-6F2056D756FD}"/>
              </a:ext>
            </a:extLst>
          </p:cNvPr>
          <p:cNvSpPr txBox="1">
            <a:spLocks/>
          </p:cNvSpPr>
          <p:nvPr/>
        </p:nvSpPr>
        <p:spPr>
          <a:xfrm>
            <a:off x="8250221" y="3492518"/>
            <a:ext cx="288000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Chemistry, biochemistry, materials and environment</a:t>
            </a:r>
            <a:endParaRPr lang="en-GB" sz="1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C0ADC9-AAAC-4AB0-87B7-6A84C0E71A92}"/>
              </a:ext>
            </a:extLst>
          </p:cNvPr>
          <p:cNvSpPr/>
          <p:nvPr/>
        </p:nvSpPr>
        <p:spPr>
          <a:xfrm>
            <a:off x="1219992" y="4238513"/>
            <a:ext cx="844475" cy="17709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034D3-6BF0-485C-950F-830987F5BA56}"/>
              </a:ext>
            </a:extLst>
          </p:cNvPr>
          <p:cNvSpPr/>
          <p:nvPr/>
        </p:nvSpPr>
        <p:spPr>
          <a:xfrm>
            <a:off x="4846316" y="3308009"/>
            <a:ext cx="844475" cy="270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8F6FB7-E46F-40FB-A843-37EFCCDFA3C4}"/>
              </a:ext>
            </a:extLst>
          </p:cNvPr>
          <p:cNvSpPr/>
          <p:nvPr/>
        </p:nvSpPr>
        <p:spPr>
          <a:xfrm>
            <a:off x="8901579" y="4670002"/>
            <a:ext cx="844475" cy="13394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DAE8F1-B9FF-4B8A-94AA-DAA717722E76}"/>
              </a:ext>
            </a:extLst>
          </p:cNvPr>
          <p:cNvSpPr/>
          <p:nvPr/>
        </p:nvSpPr>
        <p:spPr>
          <a:xfrm>
            <a:off x="9937004" y="4496713"/>
            <a:ext cx="844475" cy="15127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7B88FA-646B-440E-84AD-4FB328584417}"/>
              </a:ext>
            </a:extLst>
          </p:cNvPr>
          <p:cNvSpPr/>
          <p:nvPr/>
        </p:nvSpPr>
        <p:spPr>
          <a:xfrm>
            <a:off x="5873224" y="5249732"/>
            <a:ext cx="844475" cy="7597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6026B4-E9A5-4153-AE5C-36F38276188E}"/>
              </a:ext>
            </a:extLst>
          </p:cNvPr>
          <p:cNvSpPr/>
          <p:nvPr/>
        </p:nvSpPr>
        <p:spPr>
          <a:xfrm>
            <a:off x="2268420" y="5556338"/>
            <a:ext cx="844475" cy="45315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A9957765-522B-4803-809D-C9A81FF8D15E}"/>
              </a:ext>
            </a:extLst>
          </p:cNvPr>
          <p:cNvSpPr txBox="1">
            <a:spLocks/>
          </p:cNvSpPr>
          <p:nvPr/>
        </p:nvSpPr>
        <p:spPr>
          <a:xfrm>
            <a:off x="1219992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168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E8829CD-A9CD-48B9-B2AC-CB273632CF9E}"/>
              </a:ext>
            </a:extLst>
          </p:cNvPr>
          <p:cNvSpPr txBox="1">
            <a:spLocks/>
          </p:cNvSpPr>
          <p:nvPr/>
        </p:nvSpPr>
        <p:spPr>
          <a:xfrm>
            <a:off x="2268420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49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5A74B9C4-D8F6-41F2-B3DF-6960693914DE}"/>
              </a:ext>
            </a:extLst>
          </p:cNvPr>
          <p:cNvSpPr txBox="1">
            <a:spLocks/>
          </p:cNvSpPr>
          <p:nvPr/>
        </p:nvSpPr>
        <p:spPr>
          <a:xfrm>
            <a:off x="4846315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265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B207D8AA-CA35-4585-A4C1-5868E8FC859E}"/>
              </a:ext>
            </a:extLst>
          </p:cNvPr>
          <p:cNvSpPr txBox="1">
            <a:spLocks/>
          </p:cNvSpPr>
          <p:nvPr/>
        </p:nvSpPr>
        <p:spPr>
          <a:xfrm>
            <a:off x="5875015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78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Content Placeholder 6">
            <a:extLst>
              <a:ext uri="{FF2B5EF4-FFF2-40B4-BE49-F238E27FC236}">
                <a16:creationId xmlns:a16="http://schemas.microsoft.com/office/drawing/2014/main" id="{89FD70EA-C58F-467A-952B-F1DDBFA5A5F9}"/>
              </a:ext>
            </a:extLst>
          </p:cNvPr>
          <p:cNvSpPr txBox="1">
            <a:spLocks/>
          </p:cNvSpPr>
          <p:nvPr/>
        </p:nvSpPr>
        <p:spPr>
          <a:xfrm>
            <a:off x="8901579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129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8E233F0E-1A48-4F1E-9551-F6C22F3D2D29}"/>
              </a:ext>
            </a:extLst>
          </p:cNvPr>
          <p:cNvSpPr txBox="1">
            <a:spLocks/>
          </p:cNvSpPr>
          <p:nvPr/>
        </p:nvSpPr>
        <p:spPr>
          <a:xfrm>
            <a:off x="9937003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149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7C46A1-8ECA-4248-BEE3-7C527A8B4FE6}"/>
              </a:ext>
            </a:extLst>
          </p:cNvPr>
          <p:cNvSpPr txBox="1"/>
          <p:nvPr/>
        </p:nvSpPr>
        <p:spPr>
          <a:xfrm>
            <a:off x="8901579" y="6132855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male</a:t>
            </a:r>
            <a:endParaRPr lang="sl-SI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6F6D7E-4D0A-4AFC-9094-A01EE578469A}"/>
              </a:ext>
            </a:extLst>
          </p:cNvPr>
          <p:cNvSpPr txBox="1"/>
          <p:nvPr/>
        </p:nvSpPr>
        <p:spPr>
          <a:xfrm>
            <a:off x="9937002" y="6132855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female</a:t>
            </a:r>
            <a:endParaRPr lang="sl-SI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4AF7FB-6105-4AA9-B858-9F05FDFE0A74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44C07FF-A02A-425D-AEB9-114D83170B4D}"/>
              </a:ext>
            </a:extLst>
          </p:cNvPr>
          <p:cNvSpPr txBox="1"/>
          <p:nvPr/>
        </p:nvSpPr>
        <p:spPr>
          <a:xfrm>
            <a:off x="4884488" y="6137588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male</a:t>
            </a:r>
            <a:endParaRPr lang="sl-SI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87345F-9B80-4E70-B073-1B883C21866A}"/>
              </a:ext>
            </a:extLst>
          </p:cNvPr>
          <p:cNvSpPr txBox="1"/>
          <p:nvPr/>
        </p:nvSpPr>
        <p:spPr>
          <a:xfrm>
            <a:off x="5919911" y="6137588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female</a:t>
            </a:r>
            <a:endParaRPr lang="sl-SI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9720B2-7E00-4C29-93E3-A46BF4E75D5B}"/>
              </a:ext>
            </a:extLst>
          </p:cNvPr>
          <p:cNvSpPr txBox="1"/>
          <p:nvPr/>
        </p:nvSpPr>
        <p:spPr>
          <a:xfrm>
            <a:off x="1188100" y="6115260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male</a:t>
            </a:r>
            <a:endParaRPr lang="sl-SI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2EEE7D-6E11-466D-97D7-124A7675318E}"/>
              </a:ext>
            </a:extLst>
          </p:cNvPr>
          <p:cNvSpPr txBox="1"/>
          <p:nvPr/>
        </p:nvSpPr>
        <p:spPr>
          <a:xfrm>
            <a:off x="2223523" y="6115260"/>
            <a:ext cx="84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I" dirty="0"/>
              <a:t>female</a:t>
            </a:r>
            <a:endParaRPr lang="sl-SI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92CAC43-71F3-42C7-AA3B-B29321A09F2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611" y="183695"/>
            <a:ext cx="349851" cy="4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inear Graph outline">
            <a:hlinkClick r:id="rId3" action="ppaction://hlinksldjump"/>
            <a:extLst>
              <a:ext uri="{FF2B5EF4-FFF2-40B4-BE49-F238E27FC236}">
                <a16:creationId xmlns:a16="http://schemas.microsoft.com/office/drawing/2014/main" id="{D05BE738-F50B-4DCC-8057-C41F13CA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9435" y="240751"/>
            <a:ext cx="506679" cy="5066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BBB3A-D83E-4445-83C2-F4B293445898}"/>
              </a:ext>
            </a:extLst>
          </p:cNvPr>
          <p:cNvSpPr/>
          <p:nvPr/>
        </p:nvSpPr>
        <p:spPr>
          <a:xfrm>
            <a:off x="853453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15DBC-71FD-4761-B7EC-EA1C5887C3B3}"/>
              </a:ext>
            </a:extLst>
          </p:cNvPr>
          <p:cNvSpPr/>
          <p:nvPr/>
        </p:nvSpPr>
        <p:spPr>
          <a:xfrm>
            <a:off x="838198" y="4639893"/>
            <a:ext cx="228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articles in 
</a:t>
            </a:r>
            <a:r>
              <a:rPr lang="en-SI" dirty="0">
                <a:solidFill>
                  <a:srgbClr val="000000"/>
                </a:solidFill>
              </a:rPr>
              <a:t>the top </a:t>
            </a:r>
            <a:r>
              <a:rPr lang="en-US" dirty="0">
                <a:solidFill>
                  <a:srgbClr val="000000"/>
                </a:solidFill>
              </a:rPr>
              <a:t>25% of scientific journals.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80687E-7339-4A8E-A647-0ACF106CF6A7}"/>
              </a:ext>
            </a:extLst>
          </p:cNvPr>
          <p:cNvSpPr/>
          <p:nvPr/>
        </p:nvSpPr>
        <p:spPr>
          <a:xfrm>
            <a:off x="3488425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1AE7F-B061-40CF-9D3B-E2E209D7CC3D}"/>
              </a:ext>
            </a:extLst>
          </p:cNvPr>
          <p:cNvSpPr/>
          <p:nvPr/>
        </p:nvSpPr>
        <p:spPr>
          <a:xfrm>
            <a:off x="6096000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C0A95-29C7-4395-BFB4-5DC4D605227C}"/>
              </a:ext>
            </a:extLst>
          </p:cNvPr>
          <p:cNvSpPr/>
          <p:nvPr/>
        </p:nvSpPr>
        <p:spPr>
          <a:xfrm>
            <a:off x="8646580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ABD168ED-E455-4E22-BC1B-99B7B2D5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906616-45C6-4784-AAA3-6AFB4FA51EDE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5592098" cy="7890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Publication of JSI articles </a:t>
            </a:r>
            <a:r>
              <a:rPr lang="en-SI" dirty="0"/>
              <a:t>in top </a:t>
            </a:r>
            <a:r>
              <a:rPr lang="en-US" dirty="0"/>
              <a:t>scientific journals</a:t>
            </a:r>
            <a:endParaRPr lang="sl-S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440E9B-13CF-4C8C-9FDA-5AF209CC2654}"/>
              </a:ext>
            </a:extLst>
          </p:cNvPr>
          <p:cNvSpPr txBox="1"/>
          <p:nvPr/>
        </p:nvSpPr>
        <p:spPr>
          <a:xfrm>
            <a:off x="790687" y="6102000"/>
            <a:ext cx="5501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Data are for 202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data acquisition 202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source: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SciVal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48FB0-C4E6-440C-9393-48E7EEF0D23E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D08D102-0727-4FEF-88BF-EF157AE85FF5}"/>
              </a:ext>
            </a:extLst>
          </p:cNvPr>
          <p:cNvSpPr/>
          <p:nvPr/>
        </p:nvSpPr>
        <p:spPr>
          <a:xfrm>
            <a:off x="8926317" y="1261629"/>
            <a:ext cx="3333078" cy="15158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CE2BCF-F2EE-4153-93FF-3F44BE462376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1343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publications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1C6F13-30EC-4FF9-8052-A032AF3D8C2E}"/>
              </a:ext>
            </a:extLst>
          </p:cNvPr>
          <p:cNvSpPr txBox="1"/>
          <p:nvPr/>
        </p:nvSpPr>
        <p:spPr>
          <a:xfrm>
            <a:off x="838200" y="1996115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</a:rPr>
              <a:t>Elsevier CiteScore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B528C-DAC1-4F4B-A91F-B982F93E0C5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26" y="1501307"/>
            <a:ext cx="958249" cy="10537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B9E754-3315-AD8E-F0F0-D63F594066A6}"/>
              </a:ext>
            </a:extLst>
          </p:cNvPr>
          <p:cNvSpPr/>
          <p:nvPr/>
        </p:nvSpPr>
        <p:spPr>
          <a:xfrm>
            <a:off x="3488425" y="4656496"/>
            <a:ext cx="228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articles in 
</a:t>
            </a:r>
            <a:r>
              <a:rPr lang="en-SI" dirty="0">
                <a:solidFill>
                  <a:srgbClr val="000000"/>
                </a:solidFill>
              </a:rPr>
              <a:t>the top 10</a:t>
            </a:r>
            <a:r>
              <a:rPr lang="en-US" dirty="0">
                <a:solidFill>
                  <a:srgbClr val="000000"/>
                </a:solidFill>
              </a:rPr>
              <a:t>% of scientific journals.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E73FC6-AD4E-889A-8976-03EECD5B3CE0}"/>
              </a:ext>
            </a:extLst>
          </p:cNvPr>
          <p:cNvSpPr/>
          <p:nvPr/>
        </p:nvSpPr>
        <p:spPr>
          <a:xfrm>
            <a:off x="6127370" y="4656496"/>
            <a:ext cx="228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articles in 
</a:t>
            </a:r>
            <a:r>
              <a:rPr lang="en-SI" dirty="0">
                <a:solidFill>
                  <a:srgbClr val="000000"/>
                </a:solidFill>
              </a:rPr>
              <a:t>the top 5</a:t>
            </a:r>
            <a:r>
              <a:rPr lang="en-US" dirty="0">
                <a:solidFill>
                  <a:srgbClr val="000000"/>
                </a:solidFill>
              </a:rPr>
              <a:t>% of scientific journals.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4F462-F4C9-B3A7-1833-2343729A2B7C}"/>
              </a:ext>
            </a:extLst>
          </p:cNvPr>
          <p:cNvSpPr/>
          <p:nvPr/>
        </p:nvSpPr>
        <p:spPr>
          <a:xfrm>
            <a:off x="8646580" y="4639893"/>
            <a:ext cx="228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articles in 
</a:t>
            </a:r>
            <a:r>
              <a:rPr lang="en-SI" dirty="0">
                <a:solidFill>
                  <a:srgbClr val="000000"/>
                </a:solidFill>
              </a:rPr>
              <a:t>the top 1</a:t>
            </a:r>
            <a:r>
              <a:rPr lang="en-US" dirty="0">
                <a:solidFill>
                  <a:srgbClr val="000000"/>
                </a:solidFill>
              </a:rPr>
              <a:t>% of scientific journals.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2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905CA-F062-4C09-B364-726017378B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6" y="2291085"/>
            <a:ext cx="2190596" cy="1277848"/>
          </a:xfrm>
          <a:prstGeom prst="rect">
            <a:avLst/>
          </a:prstGeom>
        </p:spPr>
      </p:pic>
      <p:pic>
        <p:nvPicPr>
          <p:cNvPr id="4" name="Graphic 3" descr="Linear Graph outline">
            <a:hlinkClick r:id="rId4" action="ppaction://hlinksldjump"/>
            <a:extLst>
              <a:ext uri="{FF2B5EF4-FFF2-40B4-BE49-F238E27FC236}">
                <a16:creationId xmlns:a16="http://schemas.microsoft.com/office/drawing/2014/main" id="{D05BE738-F50B-4DCC-8057-C41F13CAE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9435" y="240751"/>
            <a:ext cx="506679" cy="5066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61AE7F-B061-40CF-9D3B-E2E209D7CC3D}"/>
              </a:ext>
            </a:extLst>
          </p:cNvPr>
          <p:cNvSpPr/>
          <p:nvPr/>
        </p:nvSpPr>
        <p:spPr>
          <a:xfrm>
            <a:off x="782690" y="4441120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60,751</a:t>
            </a:r>
            <a:endParaRPr lang="sl-SI" sz="4400" b="1" dirty="0">
              <a:solidFill>
                <a:schemeClr val="accent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28D08-E322-45D8-92DB-B0ABFB19FDE2}"/>
              </a:ext>
            </a:extLst>
          </p:cNvPr>
          <p:cNvSpPr/>
          <p:nvPr/>
        </p:nvSpPr>
        <p:spPr>
          <a:xfrm>
            <a:off x="782689" y="5158526"/>
            <a:ext cx="1644595" cy="64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</a:rPr>
              <a:t>citations </a:t>
            </a:r>
            <a:r>
              <a:rPr lang="en-SI" dirty="0">
                <a:solidFill>
                  <a:srgbClr val="000000"/>
                </a:solidFill>
              </a:rPr>
              <a:t>of</a:t>
            </a:r>
            <a:r>
              <a:rPr lang="sl-SI" dirty="0">
                <a:solidFill>
                  <a:srgbClr val="000000"/>
                </a:solidFill>
              </a:rPr>
              <a:t> all JSI articles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C0A95-29C7-4395-BFB4-5DC4D605227C}"/>
              </a:ext>
            </a:extLst>
          </p:cNvPr>
          <p:cNvSpPr/>
          <p:nvPr/>
        </p:nvSpPr>
        <p:spPr>
          <a:xfrm>
            <a:off x="3907164" y="4441120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649,667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ABD168ED-E455-4E22-BC1B-99B7B2D5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906616-45C6-4784-AAA3-6AFB4FA51EDE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5462393" cy="7890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Publication of JSI articles in </a:t>
            </a:r>
            <a:r>
              <a:rPr lang="en-SI" dirty="0"/>
              <a:t>top</a:t>
            </a:r>
            <a:r>
              <a:rPr lang="en-US" dirty="0"/>
              <a:t> scientific journals</a:t>
            </a:r>
            <a:endParaRPr lang="sl-S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440E9B-13CF-4C8C-9FDA-5AF209CC2654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are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2024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48FB0-C4E6-440C-9393-48E7EEF0D23E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D08D102-0727-4FEF-88BF-EF157AE85FF5}"/>
              </a:ext>
            </a:extLst>
          </p:cNvPr>
          <p:cNvSpPr/>
          <p:nvPr/>
        </p:nvSpPr>
        <p:spPr>
          <a:xfrm>
            <a:off x="8926317" y="1261629"/>
            <a:ext cx="3333078" cy="15158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CE2BCF-F2EE-4153-93FF-3F44BE462376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1069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publications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1C6F13-30EC-4FF9-8052-A032AF3D8C2E}"/>
              </a:ext>
            </a:extLst>
          </p:cNvPr>
          <p:cNvSpPr txBox="1"/>
          <p:nvPr/>
        </p:nvSpPr>
        <p:spPr>
          <a:xfrm>
            <a:off x="838200" y="1996115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</a:rPr>
              <a:t>Web of Science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081BA6-E88D-4CE4-8EF7-7897D3B81236}"/>
              </a:ext>
            </a:extLst>
          </p:cNvPr>
          <p:cNvSpPr txBox="1"/>
          <p:nvPr/>
        </p:nvSpPr>
        <p:spPr>
          <a:xfrm>
            <a:off x="3967781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are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2000–2024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FD72A-4C2E-42DB-94AF-5C8264CEF0B1}"/>
              </a:ext>
            </a:extLst>
          </p:cNvPr>
          <p:cNvSpPr/>
          <p:nvPr/>
        </p:nvSpPr>
        <p:spPr>
          <a:xfrm>
            <a:off x="8842300" y="4441120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1069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1F930A-D8B9-49F9-AD28-ACB3B02C7ECF}"/>
              </a:ext>
            </a:extLst>
          </p:cNvPr>
          <p:cNvSpPr/>
          <p:nvPr/>
        </p:nvSpPr>
        <p:spPr>
          <a:xfrm>
            <a:off x="8842300" y="5158525"/>
            <a:ext cx="2280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Number of published JSI articles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58A75C-5EA5-4C86-A44F-8A415352A200}"/>
              </a:ext>
            </a:extLst>
          </p:cNvPr>
          <p:cNvSpPr txBox="1"/>
          <p:nvPr/>
        </p:nvSpPr>
        <p:spPr>
          <a:xfrm>
            <a:off x="892631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are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2024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09F6AD-17D3-49D4-9638-D9C1C23DBFB9}"/>
              </a:ext>
            </a:extLst>
          </p:cNvPr>
          <p:cNvSpPr/>
          <p:nvPr/>
        </p:nvSpPr>
        <p:spPr>
          <a:xfrm>
            <a:off x="868103" y="3671255"/>
            <a:ext cx="647222" cy="64722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38D017-BB84-49DB-85AF-99E10B3FE394}"/>
              </a:ext>
            </a:extLst>
          </p:cNvPr>
          <p:cNvSpPr/>
          <p:nvPr/>
        </p:nvSpPr>
        <p:spPr>
          <a:xfrm>
            <a:off x="943602" y="3536614"/>
            <a:ext cx="500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  <a:latin typeface="Avenir Book" panose="02000503020000020003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8E29B9-D829-4529-815E-31E800F8A74F}"/>
              </a:ext>
            </a:extLst>
          </p:cNvPr>
          <p:cNvSpPr/>
          <p:nvPr/>
        </p:nvSpPr>
        <p:spPr>
          <a:xfrm>
            <a:off x="4004389" y="3690965"/>
            <a:ext cx="647222" cy="64722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35D580-EBC1-43F4-8562-39C2D430D0A2}"/>
              </a:ext>
            </a:extLst>
          </p:cNvPr>
          <p:cNvSpPr/>
          <p:nvPr/>
        </p:nvSpPr>
        <p:spPr>
          <a:xfrm>
            <a:off x="4079888" y="3556324"/>
            <a:ext cx="500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  <a:latin typeface="Avenir Book" panose="02000503020000020003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B22D84-D984-4BA3-B4BD-051E3F8559D7}"/>
              </a:ext>
            </a:extLst>
          </p:cNvPr>
          <p:cNvSpPr/>
          <p:nvPr/>
        </p:nvSpPr>
        <p:spPr>
          <a:xfrm>
            <a:off x="8926317" y="3688687"/>
            <a:ext cx="647222" cy="647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97C33F77-B76D-463E-ABAE-A78BA9FF2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8999" y="3818445"/>
            <a:ext cx="281857" cy="37580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EE8A2B9-0166-45D6-97D6-929DE1FC6747}"/>
              </a:ext>
            </a:extLst>
          </p:cNvPr>
          <p:cNvSpPr/>
          <p:nvPr/>
        </p:nvSpPr>
        <p:spPr>
          <a:xfrm>
            <a:off x="6244878" y="1258279"/>
            <a:ext cx="2489171" cy="15158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86C674-8D24-4C2F-AB95-C7A5B078464F}"/>
              </a:ext>
            </a:extLst>
          </p:cNvPr>
          <p:cNvSpPr/>
          <p:nvPr/>
        </p:nvSpPr>
        <p:spPr>
          <a:xfrm>
            <a:off x="6391521" y="139516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60,751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citations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5444F-5A06-FC01-6DB9-496633885AE2}"/>
              </a:ext>
            </a:extLst>
          </p:cNvPr>
          <p:cNvSpPr/>
          <p:nvPr/>
        </p:nvSpPr>
        <p:spPr>
          <a:xfrm>
            <a:off x="3967781" y="5181770"/>
            <a:ext cx="1644595" cy="64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</a:rPr>
              <a:t>citations </a:t>
            </a:r>
            <a:r>
              <a:rPr lang="en-SI" dirty="0">
                <a:solidFill>
                  <a:srgbClr val="000000"/>
                </a:solidFill>
              </a:rPr>
              <a:t>of</a:t>
            </a:r>
            <a:r>
              <a:rPr lang="sl-SI" dirty="0">
                <a:solidFill>
                  <a:srgbClr val="000000"/>
                </a:solidFill>
              </a:rPr>
              <a:t> all JSI articles</a:t>
            </a:r>
            <a:endParaRPr lang="sl-SI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7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0AADC875-3595-47B5-86E9-948ED2348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164"/>
          <a:stretch/>
        </p:blipFill>
        <p:spPr>
          <a:xfrm>
            <a:off x="836995" y="0"/>
            <a:ext cx="7183727" cy="36606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69F3D5-C539-4816-BF32-5E2E502A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Project</a:t>
            </a:r>
            <a:r>
              <a:rPr lang="en-SI" dirty="0"/>
              <a:t>s</a:t>
            </a:r>
            <a:endParaRPr lang="sl-S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7C0E1C-D867-4F51-B14F-6FE31A5F1F33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6AC734-BE82-4F47-8CAA-7CB88D6682D1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769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</a:t>
            </a:r>
            <a:r>
              <a:rPr lang="en-SI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ects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29E8D9-AF95-42EA-B756-E690D297A582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9E023F-F6C4-4CE8-9B38-3C0492F67E38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are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A5BFA-4F04-4BDB-880F-0A3FC4FBFB68}"/>
              </a:ext>
            </a:extLst>
          </p:cNvPr>
          <p:cNvSpPr/>
          <p:nvPr/>
        </p:nvSpPr>
        <p:spPr>
          <a:xfrm>
            <a:off x="853453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295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73FBA-8779-42FD-ADE4-76CEB7FDF9B9}"/>
              </a:ext>
            </a:extLst>
          </p:cNvPr>
          <p:cNvSpPr/>
          <p:nvPr/>
        </p:nvSpPr>
        <p:spPr>
          <a:xfrm>
            <a:off x="838198" y="4639893"/>
            <a:ext cx="2447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projects financed by the 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ational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dirty="0" err="1">
                <a:ea typeface="Tahoma" panose="020B0604030504040204" pitchFamily="34" charset="0"/>
                <a:cs typeface="Tahoma" panose="020B0604030504040204" pitchFamily="34" charset="0"/>
              </a:rPr>
              <a:t>gency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SI" b="1" dirty="0">
                <a:ea typeface="Tahoma" panose="020B0604030504040204" pitchFamily="34" charset="0"/>
                <a:cs typeface="Tahoma" panose="020B0604030504040204" pitchFamily="34" charset="0"/>
              </a:rPr>
              <a:t>RIS</a:t>
            </a:r>
            <a:endParaRPr lang="sl-SI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181C9D-2517-45BB-8C95-93824AC45AE7}"/>
              </a:ext>
            </a:extLst>
          </p:cNvPr>
          <p:cNvSpPr/>
          <p:nvPr/>
        </p:nvSpPr>
        <p:spPr>
          <a:xfrm>
            <a:off x="3593289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160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85652F-0A8B-483A-A32D-1BFFCC15B6CE}"/>
              </a:ext>
            </a:extLst>
          </p:cNvPr>
          <p:cNvSpPr/>
          <p:nvPr/>
        </p:nvSpPr>
        <p:spPr>
          <a:xfrm>
            <a:off x="3599867" y="4639893"/>
            <a:ext cx="2373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projects financed by different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European Union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schemes</a:t>
            </a:r>
            <a:endParaRPr lang="sl-SI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D71A93-D78B-4D0E-B785-8D60131B3D31}"/>
              </a:ext>
            </a:extLst>
          </p:cNvPr>
          <p:cNvSpPr/>
          <p:nvPr/>
        </p:nvSpPr>
        <p:spPr>
          <a:xfrm>
            <a:off x="6333125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4DE150-DB03-49AB-A3E2-66CD344F4157}"/>
              </a:ext>
            </a:extLst>
          </p:cNvPr>
          <p:cNvSpPr/>
          <p:nvPr/>
        </p:nvSpPr>
        <p:spPr>
          <a:xfrm>
            <a:off x="6333124" y="4639893"/>
            <a:ext cx="236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b="1" dirty="0">
                <a:ea typeface="Tahoma" panose="020B0604030504040204" pitchFamily="34" charset="0"/>
                <a:cs typeface="Tahoma" panose="020B0604030504040204" pitchFamily="34" charset="0"/>
              </a:rPr>
              <a:t>market</a:t>
            </a:r>
            <a:r>
              <a:rPr lang="sl-SI" b="1" dirty="0">
                <a:ea typeface="Tahoma" panose="020B0604030504040204" pitchFamily="34" charset="0"/>
                <a:cs typeface="Tahoma" panose="020B0604030504040204" pitchFamily="34" charset="0"/>
              </a:rPr>
              <a:t> projects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l-SI" dirty="0">
                <a:ea typeface="Tahoma" panose="020B0604030504040204" pitchFamily="34" charset="0"/>
                <a:cs typeface="Tahoma" panose="020B0604030504040204" pitchFamily="34" charset="0"/>
              </a:rPr>
              <a:t>
domestic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8A3D6F-976F-4942-B982-8EF48FA04FF7}"/>
              </a:ext>
            </a:extLst>
          </p:cNvPr>
          <p:cNvSpPr/>
          <p:nvPr/>
        </p:nvSpPr>
        <p:spPr>
          <a:xfrm>
            <a:off x="9072960" y="3922488"/>
            <a:ext cx="2789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86B796-C043-4AE6-B011-A7EA026C747C}"/>
              </a:ext>
            </a:extLst>
          </p:cNvPr>
          <p:cNvSpPr/>
          <p:nvPr/>
        </p:nvSpPr>
        <p:spPr>
          <a:xfrm>
            <a:off x="9057706" y="4639893"/>
            <a:ext cx="267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b="1" dirty="0">
                <a:ea typeface="Tahoma" panose="020B0604030504040204" pitchFamily="34" charset="0"/>
                <a:cs typeface="Tahoma" panose="020B0604030504040204" pitchFamily="34" charset="0"/>
              </a:rPr>
              <a:t>market</a:t>
            </a:r>
            <a:r>
              <a:rPr lang="sl-SI" b="1" dirty="0">
                <a:ea typeface="Tahoma" panose="020B0604030504040204" pitchFamily="34" charset="0"/>
                <a:cs typeface="Tahoma" panose="020B0604030504040204" pitchFamily="34" charset="0"/>
              </a:rPr>
              <a:t> projects</a:t>
            </a:r>
            <a:r>
              <a:rPr lang="en-SI" dirty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l-SI" dirty="0">
                <a:ea typeface="Tahoma" panose="020B0604030504040204" pitchFamily="34" charset="0"/>
                <a:cs typeface="Tahoma" panose="020B0604030504040204" pitchFamily="34" charset="0"/>
              </a:rPr>
              <a:t>
international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2FB398-191F-40DC-8226-154634E98E32}"/>
              </a:ext>
            </a:extLst>
          </p:cNvPr>
          <p:cNvSpPr txBox="1"/>
          <p:nvPr/>
        </p:nvSpPr>
        <p:spPr>
          <a:xfrm>
            <a:off x="838200" y="1565687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all projects in 202</a:t>
            </a:r>
            <a:r>
              <a:rPr lang="sl-S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634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F4887644-DEC7-4224-BE6F-FEC39FDDEAAE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6195970" cy="748170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dirty="0"/>
              <a:t>The </a:t>
            </a:r>
            <a:r>
              <a:rPr lang="en-US" dirty="0"/>
              <a:t>Institute and </a:t>
            </a:r>
            <a:r>
              <a:rPr lang="en-SI" dirty="0"/>
              <a:t>the </a:t>
            </a:r>
            <a:r>
              <a:rPr lang="en-US" dirty="0"/>
              <a:t>European Research Council (ERC)</a:t>
            </a:r>
            <a:endParaRPr lang="sl-SI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C9912-D089-43E5-AFFD-749B8E527EDB}"/>
              </a:ext>
            </a:extLst>
          </p:cNvPr>
          <p:cNvSpPr txBox="1"/>
          <p:nvPr/>
        </p:nvSpPr>
        <p:spPr>
          <a:xfrm>
            <a:off x="838200" y="1869177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I" dirty="0"/>
              <a:t>The </a:t>
            </a:r>
            <a:r>
              <a:rPr lang="en-US" dirty="0"/>
              <a:t>JSI is proud of all </a:t>
            </a:r>
            <a:r>
              <a:rPr lang="en-SI" dirty="0"/>
              <a:t>its </a:t>
            </a:r>
            <a:r>
              <a:rPr lang="en-US" dirty="0"/>
              <a:t>ERC project</a:t>
            </a:r>
            <a:r>
              <a:rPr lang="en-SI" dirty="0"/>
              <a:t> grantee</a:t>
            </a:r>
            <a:r>
              <a:rPr lang="en-US" dirty="0"/>
              <a:t>s</a:t>
            </a:r>
            <a:endParaRPr lang="sl-SI" dirty="0"/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A9957765-522B-4803-809D-C9A81FF8D15E}"/>
              </a:ext>
            </a:extLst>
          </p:cNvPr>
          <p:cNvSpPr txBox="1">
            <a:spLocks/>
          </p:cNvSpPr>
          <p:nvPr/>
        </p:nvSpPr>
        <p:spPr>
          <a:xfrm>
            <a:off x="1219992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161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5A74B9C4-D8F6-41F2-B3DF-6960693914DE}"/>
              </a:ext>
            </a:extLst>
          </p:cNvPr>
          <p:cNvSpPr txBox="1">
            <a:spLocks/>
          </p:cNvSpPr>
          <p:nvPr/>
        </p:nvSpPr>
        <p:spPr>
          <a:xfrm>
            <a:off x="4846315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251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7D5D50-FDA8-4A32-B8E1-961CCA787526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D6512E2-EDA5-49CB-93A4-2406D3EB9776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ERC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projects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FAB85EA-7BF4-4692-BE94-F1D89AFC1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1205" y="3174780"/>
            <a:ext cx="2487323" cy="24873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72ECAC-4ECE-41D4-93B7-FED5CC545F46}"/>
              </a:ext>
            </a:extLst>
          </p:cNvPr>
          <p:cNvSpPr txBox="1"/>
          <p:nvPr/>
        </p:nvSpPr>
        <p:spPr>
          <a:xfrm>
            <a:off x="2145594" y="2298504"/>
            <a:ext cx="5941393" cy="355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4775">
              <a:lnSpc>
                <a:spcPts val="1800"/>
              </a:lnSpc>
              <a:spcAft>
                <a:spcPts val="600"/>
              </a:spcAft>
              <a:tabLst>
                <a:tab pos="0" algn="l"/>
                <a:tab pos="984250" algn="l"/>
                <a:tab pos="1973263" algn="l"/>
                <a:tab pos="4303713" algn="l"/>
              </a:tabLst>
            </a:pPr>
            <a:r>
              <a:rPr lang="sl-SI" sz="1600" b="1" dirty="0"/>
              <a:t>D. Mihailović </a:t>
            </a:r>
            <a:r>
              <a:rPr lang="sl-SI" sz="1600" dirty="0"/>
              <a:t>	ERC-2012-AdG 	TRAJECTORY</a:t>
            </a:r>
          </a:p>
          <a:p>
            <a:pPr defTabSz="1374775">
              <a:lnSpc>
                <a:spcPts val="1800"/>
              </a:lnSpc>
              <a:spcAft>
                <a:spcPts val="600"/>
              </a:spcAft>
              <a:tabLst>
                <a:tab pos="0" algn="l"/>
                <a:tab pos="984250" algn="l"/>
                <a:tab pos="1973263" algn="l"/>
                <a:tab pos="4303713" algn="l"/>
              </a:tabLst>
            </a:pPr>
            <a:r>
              <a:rPr lang="sl-SI" sz="1600" b="1" dirty="0"/>
              <a:t>D. Mihailović </a:t>
            </a:r>
            <a:r>
              <a:rPr lang="sl-SI" sz="1600" dirty="0"/>
              <a:t>	ERC-2017-PoC 	Umem4QC</a:t>
            </a:r>
          </a:p>
          <a:p>
            <a:pPr defTabSz="1374775">
              <a:lnSpc>
                <a:spcPts val="1800"/>
              </a:lnSpc>
              <a:spcAft>
                <a:spcPts val="600"/>
              </a:spcAft>
              <a:tabLst>
                <a:tab pos="0" algn="l"/>
                <a:tab pos="984250" algn="l"/>
                <a:tab pos="1973263" algn="l"/>
                <a:tab pos="4303713" algn="l"/>
              </a:tabLst>
            </a:pPr>
            <a:r>
              <a:rPr lang="sl-SI" sz="1600" b="1" dirty="0"/>
              <a:t>M. Humar </a:t>
            </a:r>
            <a:r>
              <a:rPr lang="sl-SI" sz="1600" dirty="0"/>
              <a:t>		ERC-2019-StG 	</a:t>
            </a:r>
            <a:r>
              <a:rPr lang="sl-SI" sz="1600" dirty="0" err="1"/>
              <a:t>Cell-Lasers</a:t>
            </a:r>
            <a:r>
              <a:rPr lang="sl-SI" sz="1600" dirty="0"/>
              <a:t>		</a:t>
            </a:r>
            <a:r>
              <a:rPr lang="sl-SI" sz="1600" b="1" dirty="0"/>
              <a:t>P. Križan </a:t>
            </a:r>
            <a:r>
              <a:rPr lang="sl-SI" sz="1600" dirty="0"/>
              <a:t>		ERC-2019-AdG 	FAIME		</a:t>
            </a:r>
            <a:r>
              <a:rPr lang="sl-SI" sz="1600" b="1" dirty="0"/>
              <a:t>I. Muševič </a:t>
            </a:r>
            <a:r>
              <a:rPr lang="sl-SI" sz="1600" dirty="0"/>
              <a:t>		ERC-2019-AdG 	LOGOS</a:t>
            </a:r>
          </a:p>
          <a:p>
            <a:pPr defTabSz="1374775">
              <a:lnSpc>
                <a:spcPts val="1800"/>
              </a:lnSpc>
              <a:spcAft>
                <a:spcPts val="600"/>
              </a:spcAft>
              <a:tabLst>
                <a:tab pos="0" algn="l"/>
                <a:tab pos="984250" algn="l"/>
                <a:tab pos="1973263" algn="l"/>
                <a:tab pos="4303713" algn="l"/>
              </a:tabLst>
            </a:pPr>
            <a:r>
              <a:rPr lang="sl-SI" sz="1600" b="1" dirty="0"/>
              <a:t>M. Lozinšek </a:t>
            </a:r>
            <a:r>
              <a:rPr lang="sl-SI" sz="1600" dirty="0"/>
              <a:t>	ERC-2020-StG 	</a:t>
            </a:r>
            <a:r>
              <a:rPr lang="sl-SI" sz="1600" dirty="0" err="1"/>
              <a:t>HiPeR</a:t>
            </a:r>
            <a:r>
              <a:rPr lang="sl-SI" sz="1600" dirty="0"/>
              <a:t>-F</a:t>
            </a:r>
          </a:p>
          <a:p>
            <a:pPr defTabSz="1374775">
              <a:lnSpc>
                <a:spcPts val="1800"/>
              </a:lnSpc>
              <a:spcAft>
                <a:spcPts val="600"/>
              </a:spcAft>
              <a:tabLst>
                <a:tab pos="0" algn="l"/>
                <a:tab pos="984250" algn="l"/>
                <a:tab pos="1973263" algn="l"/>
                <a:tab pos="4303713" algn="l"/>
              </a:tabLst>
            </a:pPr>
            <a:r>
              <a:rPr lang="sl-SI" sz="1600" b="1" dirty="0"/>
              <a:t>P. Križan </a:t>
            </a:r>
            <a:r>
              <a:rPr lang="sl-SI" sz="1600" dirty="0"/>
              <a:t>		ERC-2022-PoC 	</a:t>
            </a:r>
            <a:r>
              <a:rPr lang="sl-SI" sz="1600" dirty="0" err="1"/>
              <a:t>CherPET</a:t>
            </a:r>
            <a:r>
              <a:rPr lang="sl-SI" sz="1600" dirty="0"/>
              <a:t>		</a:t>
            </a:r>
            <a:r>
              <a:rPr lang="sl-SI" sz="1600" b="1" dirty="0"/>
              <a:t>Z. Lenarčič </a:t>
            </a:r>
            <a:r>
              <a:rPr lang="sl-SI" sz="1600" dirty="0"/>
              <a:t>		ERC-2022-StG 	</a:t>
            </a:r>
            <a:r>
              <a:rPr lang="sl-SI" sz="1600" dirty="0" err="1"/>
              <a:t>DrumS</a:t>
            </a:r>
            <a:endParaRPr lang="sl-SI" sz="1600" dirty="0"/>
          </a:p>
          <a:p>
            <a:pPr defTabSz="1374775">
              <a:lnSpc>
                <a:spcPts val="1800"/>
              </a:lnSpc>
              <a:spcAft>
                <a:spcPts val="600"/>
              </a:spcAft>
              <a:tabLst>
                <a:tab pos="0" algn="l"/>
                <a:tab pos="984250" algn="l"/>
                <a:tab pos="1973263" algn="l"/>
                <a:tab pos="4303713" algn="l"/>
              </a:tabLst>
            </a:pPr>
            <a:r>
              <a:rPr lang="sl-SI" sz="1600" dirty="0">
                <a:latin typeface="+mj-lt"/>
              </a:rPr>
              <a:t>L. Vidmar</a:t>
            </a:r>
            <a:r>
              <a:rPr lang="sl-SI" sz="1600" dirty="0"/>
              <a:t>		</a:t>
            </a:r>
            <a:r>
              <a:rPr lang="sl-SI" sz="1600" dirty="0">
                <a:effectLst/>
              </a:rPr>
              <a:t>ERC-2023-CoG</a:t>
            </a:r>
            <a:r>
              <a:rPr lang="sl-SI" sz="1600" dirty="0"/>
              <a:t>	</a:t>
            </a:r>
            <a:r>
              <a:rPr lang="sl-SI" sz="1600" dirty="0" err="1">
                <a:effectLst/>
              </a:rPr>
              <a:t>Boundary</a:t>
            </a:r>
            <a:r>
              <a:rPr lang="sl-SI" sz="1600" dirty="0"/>
              <a:t>		</a:t>
            </a:r>
            <a:r>
              <a:rPr lang="sl-SI" sz="1600" dirty="0">
                <a:latin typeface="+mj-lt"/>
              </a:rPr>
              <a:t>D. Mihailović </a:t>
            </a:r>
            <a:r>
              <a:rPr lang="sl-SI" sz="1600" dirty="0"/>
              <a:t>	ERC-2023-AdG 	HIMMS </a:t>
            </a:r>
          </a:p>
          <a:p>
            <a:pPr defTabSz="1374775">
              <a:lnSpc>
                <a:spcPts val="1800"/>
              </a:lnSpc>
              <a:spcAft>
                <a:spcPts val="600"/>
              </a:spcAft>
              <a:tabLst>
                <a:tab pos="0" algn="l"/>
                <a:tab pos="984250" algn="l"/>
                <a:tab pos="1973263" algn="l"/>
                <a:tab pos="4303713" algn="l"/>
              </a:tabLst>
            </a:pPr>
            <a:r>
              <a:rPr lang="sl-SI" sz="1600" dirty="0">
                <a:latin typeface="+mj-lt"/>
              </a:rPr>
              <a:t>Matjaž Humar	</a:t>
            </a:r>
            <a:r>
              <a:rPr lang="sl-SI" sz="1600" dirty="0"/>
              <a:t>ERC-2024-POC	</a:t>
            </a:r>
            <a:r>
              <a:rPr lang="sl-SI" sz="1600" dirty="0" err="1"/>
              <a:t>EdibleLasers</a:t>
            </a:r>
            <a:r>
              <a:rPr lang="sl-SI" sz="1600" dirty="0"/>
              <a:t>	</a:t>
            </a:r>
            <a:r>
              <a:rPr lang="sl-SI" sz="1600" dirty="0">
                <a:latin typeface="+mj-lt"/>
              </a:rPr>
              <a:t>Matjaž Humar	</a:t>
            </a:r>
            <a:r>
              <a:rPr lang="sl-SI" sz="1600" dirty="0"/>
              <a:t>ERC-2024-CoG	</a:t>
            </a:r>
            <a:r>
              <a:rPr lang="sl-SI" sz="1600" dirty="0" err="1"/>
              <a:t>SoftQuanta</a:t>
            </a:r>
            <a:r>
              <a:rPr lang="sl-SI" sz="1600" dirty="0"/>
              <a:t>	</a:t>
            </a:r>
            <a:r>
              <a:rPr lang="sl-SI" sz="1600" dirty="0" err="1">
                <a:latin typeface="+mj-lt"/>
              </a:rPr>
              <a:t>Andrii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err="1">
                <a:latin typeface="+mj-lt"/>
              </a:rPr>
              <a:t>Tykhonov</a:t>
            </a:r>
            <a:r>
              <a:rPr lang="sl-SI" sz="1600" dirty="0">
                <a:latin typeface="+mj-lt"/>
              </a:rPr>
              <a:t> 	</a:t>
            </a:r>
            <a:r>
              <a:rPr lang="sl-SI" sz="1600" dirty="0"/>
              <a:t>ERC-2024-CoG 	</a:t>
            </a:r>
            <a:r>
              <a:rPr lang="sl-SI" sz="1600" dirty="0" err="1"/>
              <a:t>PeVGALAXY</a:t>
            </a:r>
            <a:endParaRPr lang="sl-SI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48E31A-56B0-42A8-8C24-CE3694EDD9F4}"/>
              </a:ext>
            </a:extLst>
          </p:cNvPr>
          <p:cNvSpPr txBox="1"/>
          <p:nvPr/>
        </p:nvSpPr>
        <p:spPr>
          <a:xfrm>
            <a:off x="838199" y="2298504"/>
            <a:ext cx="107631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2012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1EFE0E-CA71-4229-9A84-4E38A1DE2DAB}"/>
              </a:ext>
            </a:extLst>
          </p:cNvPr>
          <p:cNvSpPr txBox="1"/>
          <p:nvPr/>
        </p:nvSpPr>
        <p:spPr>
          <a:xfrm>
            <a:off x="838199" y="3032209"/>
            <a:ext cx="107631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576465-CCFD-4C0A-BE6A-27B849CC0D4B}"/>
              </a:ext>
            </a:extLst>
          </p:cNvPr>
          <p:cNvSpPr txBox="1"/>
          <p:nvPr/>
        </p:nvSpPr>
        <p:spPr>
          <a:xfrm>
            <a:off x="838199" y="2586023"/>
            <a:ext cx="107631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2017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C32B51-7C17-443A-904B-C838CE66D055}"/>
              </a:ext>
            </a:extLst>
          </p:cNvPr>
          <p:cNvSpPr txBox="1"/>
          <p:nvPr/>
        </p:nvSpPr>
        <p:spPr>
          <a:xfrm>
            <a:off x="838199" y="4578239"/>
            <a:ext cx="107631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2023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D88A6A-7A98-4F1E-A8C2-A59AD0F00A9B}"/>
              </a:ext>
            </a:extLst>
          </p:cNvPr>
          <p:cNvSpPr txBox="1"/>
          <p:nvPr/>
        </p:nvSpPr>
        <p:spPr>
          <a:xfrm>
            <a:off x="840524" y="5226873"/>
            <a:ext cx="107631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2024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E826FF-EA56-4477-B4FB-E544730B5999}"/>
              </a:ext>
            </a:extLst>
          </p:cNvPr>
          <p:cNvSpPr txBox="1"/>
          <p:nvPr/>
        </p:nvSpPr>
        <p:spPr>
          <a:xfrm>
            <a:off x="838199" y="3596188"/>
            <a:ext cx="107631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2020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C5435D-0A89-4546-A348-A60239F40D65}"/>
              </a:ext>
            </a:extLst>
          </p:cNvPr>
          <p:cNvSpPr txBox="1"/>
          <p:nvPr/>
        </p:nvSpPr>
        <p:spPr>
          <a:xfrm>
            <a:off x="838199" y="4055689"/>
            <a:ext cx="107631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1374775">
              <a:spcAft>
                <a:spcPts val="1200"/>
              </a:spcAft>
              <a:tabLst>
                <a:tab pos="984250" algn="l"/>
                <a:tab pos="2871788" algn="l"/>
                <a:tab pos="5024438" algn="l"/>
              </a:tabLst>
            </a:pP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2022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3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69F3D5-C539-4816-BF32-5E2E502A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Program</a:t>
            </a:r>
            <a:r>
              <a:rPr lang="en-SI" dirty="0" err="1"/>
              <a:t>mes</a:t>
            </a:r>
            <a:endParaRPr lang="sl-S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7C0E1C-D867-4F51-B14F-6FE31A5F1F33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6AC734-BE82-4F47-8CAA-7CB88D6682D1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r>
              <a:rPr lang="en-SI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29E8D9-AF95-42EA-B756-E690D297A582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D2FB398-191F-40DC-8226-154634E98E32}"/>
              </a:ext>
            </a:extLst>
          </p:cNvPr>
          <p:cNvSpPr txBox="1"/>
          <p:nvPr/>
        </p:nvSpPr>
        <p:spPr>
          <a:xfrm>
            <a:off x="838201" y="1565687"/>
            <a:ext cx="3103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</a:t>
            </a:r>
            <a:r>
              <a:rPr lang="en-US" dirty="0" err="1"/>
              <a:t>programmes</a:t>
            </a:r>
            <a:r>
              <a:rPr lang="en-US" dirty="0"/>
              <a:t> by policy area in 202</a:t>
            </a:r>
            <a:r>
              <a:rPr lang="sl-SI" dirty="0"/>
              <a:t>4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28630F-8801-4C3B-8E03-F4896403242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4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609" y="1583614"/>
            <a:ext cx="2399943" cy="518144"/>
          </a:xfrm>
          <a:prstGeom prst="rect">
            <a:avLst/>
          </a:prstGeom>
        </p:spPr>
      </p:pic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9127E3-7E22-4442-94FA-8DEAAB953B14}"/>
              </a:ext>
            </a:extLst>
          </p:cNvPr>
          <p:cNvSpPr txBox="1">
            <a:spLocks/>
          </p:cNvSpPr>
          <p:nvPr/>
        </p:nvSpPr>
        <p:spPr>
          <a:xfrm>
            <a:off x="897939" y="2576769"/>
            <a:ext cx="2488676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/>
              <a:t>Electronics and Information Technologies</a:t>
            </a:r>
            <a:endParaRPr lang="en-GB" dirty="0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6E63F92E-6A5A-45FF-99F6-17D30848D9D3}"/>
              </a:ext>
            </a:extLst>
          </p:cNvPr>
          <p:cNvSpPr txBox="1">
            <a:spLocks/>
          </p:cNvSpPr>
          <p:nvPr/>
        </p:nvSpPr>
        <p:spPr>
          <a:xfrm>
            <a:off x="3632722" y="2576769"/>
            <a:ext cx="213147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Physics, nuclear engineering and energy</a:t>
            </a:r>
            <a:endParaRPr lang="en-GB" sz="1800" dirty="0"/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1E45E5AE-ADBA-4470-A4B0-A00E1C34E0A5}"/>
              </a:ext>
            </a:extLst>
          </p:cNvPr>
          <p:cNvSpPr txBox="1">
            <a:spLocks/>
          </p:cNvSpPr>
          <p:nvPr/>
        </p:nvSpPr>
        <p:spPr>
          <a:xfrm>
            <a:off x="6186335" y="2584468"/>
            <a:ext cx="213147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Chemistry, biochemistry, materials and environment</a:t>
            </a:r>
            <a:endParaRPr lang="en-GB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746C7B-DB98-4DE2-88F8-6827910CC32E}"/>
              </a:ext>
            </a:extLst>
          </p:cNvPr>
          <p:cNvSpPr/>
          <p:nvPr/>
        </p:nvSpPr>
        <p:spPr>
          <a:xfrm>
            <a:off x="935243" y="4952999"/>
            <a:ext cx="659876" cy="10564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CE574C-EC87-4BE8-A8CD-19BDD44122F1}"/>
              </a:ext>
            </a:extLst>
          </p:cNvPr>
          <p:cNvSpPr/>
          <p:nvPr/>
        </p:nvSpPr>
        <p:spPr>
          <a:xfrm>
            <a:off x="3632722" y="3429000"/>
            <a:ext cx="659876" cy="2580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73D133-577B-4923-B57E-89D51C29F20D}"/>
              </a:ext>
            </a:extLst>
          </p:cNvPr>
          <p:cNvSpPr/>
          <p:nvPr/>
        </p:nvSpPr>
        <p:spPr>
          <a:xfrm>
            <a:off x="6330201" y="4351096"/>
            <a:ext cx="659876" cy="16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FA8D43-2052-4BAD-BD82-0C9861B3F1B6}"/>
              </a:ext>
            </a:extLst>
          </p:cNvPr>
          <p:cNvSpPr/>
          <p:nvPr/>
        </p:nvSpPr>
        <p:spPr>
          <a:xfrm>
            <a:off x="7081066" y="5252719"/>
            <a:ext cx="659876" cy="7567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522861-F78D-4C2C-AB5E-A1B086B3760D}"/>
              </a:ext>
            </a:extLst>
          </p:cNvPr>
          <p:cNvSpPr/>
          <p:nvPr/>
        </p:nvSpPr>
        <p:spPr>
          <a:xfrm>
            <a:off x="4383587" y="5252720"/>
            <a:ext cx="659876" cy="7567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232292-009C-4096-8E24-A7E9B7DC0B25}"/>
              </a:ext>
            </a:extLst>
          </p:cNvPr>
          <p:cNvSpPr/>
          <p:nvPr/>
        </p:nvSpPr>
        <p:spPr>
          <a:xfrm>
            <a:off x="1686108" y="5867400"/>
            <a:ext cx="659876" cy="14209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F0317ADB-9D76-46D9-9D68-D6AE637B3EA5}"/>
              </a:ext>
            </a:extLst>
          </p:cNvPr>
          <p:cNvSpPr txBox="1">
            <a:spLocks/>
          </p:cNvSpPr>
          <p:nvPr/>
        </p:nvSpPr>
        <p:spPr>
          <a:xfrm>
            <a:off x="935242" y="5599935"/>
            <a:ext cx="659877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08F74434-CFC3-49DE-A8F9-1CF728C49BD3}"/>
              </a:ext>
            </a:extLst>
          </p:cNvPr>
          <p:cNvSpPr txBox="1">
            <a:spLocks/>
          </p:cNvSpPr>
          <p:nvPr/>
        </p:nvSpPr>
        <p:spPr>
          <a:xfrm>
            <a:off x="1686108" y="5599935"/>
            <a:ext cx="659876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/>
              <a:t>1</a:t>
            </a:r>
            <a:endParaRPr lang="en-GB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310A1C2C-00CD-4D4A-BDBD-3AD39519D30C}"/>
              </a:ext>
            </a:extLst>
          </p:cNvPr>
          <p:cNvSpPr txBox="1">
            <a:spLocks/>
          </p:cNvSpPr>
          <p:nvPr/>
        </p:nvSpPr>
        <p:spPr>
          <a:xfrm>
            <a:off x="3540422" y="5662103"/>
            <a:ext cx="84447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956502A4-0021-4F41-A3CB-233FCA505EA1}"/>
              </a:ext>
            </a:extLst>
          </p:cNvPr>
          <p:cNvSpPr txBox="1">
            <a:spLocks/>
          </p:cNvSpPr>
          <p:nvPr/>
        </p:nvSpPr>
        <p:spPr>
          <a:xfrm>
            <a:off x="4383586" y="5662103"/>
            <a:ext cx="652606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Content Placeholder 6">
            <a:extLst>
              <a:ext uri="{FF2B5EF4-FFF2-40B4-BE49-F238E27FC236}">
                <a16:creationId xmlns:a16="http://schemas.microsoft.com/office/drawing/2014/main" id="{0FBA515B-8D75-4F86-A35D-C4EC59C3E6A4}"/>
              </a:ext>
            </a:extLst>
          </p:cNvPr>
          <p:cNvSpPr txBox="1">
            <a:spLocks/>
          </p:cNvSpPr>
          <p:nvPr/>
        </p:nvSpPr>
        <p:spPr>
          <a:xfrm>
            <a:off x="6337471" y="5662103"/>
            <a:ext cx="652606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C456F139-0C7B-4E2E-BF75-EAEF43874FB1}"/>
              </a:ext>
            </a:extLst>
          </p:cNvPr>
          <p:cNvSpPr txBox="1">
            <a:spLocks/>
          </p:cNvSpPr>
          <p:nvPr/>
        </p:nvSpPr>
        <p:spPr>
          <a:xfrm>
            <a:off x="7081066" y="5662103"/>
            <a:ext cx="659877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1C6433-5257-462E-9296-1C625D89F74A}"/>
              </a:ext>
            </a:extLst>
          </p:cNvPr>
          <p:cNvSpPr/>
          <p:nvPr/>
        </p:nvSpPr>
        <p:spPr>
          <a:xfrm>
            <a:off x="9623304" y="3896927"/>
            <a:ext cx="1765176" cy="1765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1668913-794E-40E5-8447-AC648880FCE8}"/>
              </a:ext>
            </a:extLst>
          </p:cNvPr>
          <p:cNvSpPr/>
          <p:nvPr/>
        </p:nvSpPr>
        <p:spPr>
          <a:xfrm>
            <a:off x="9367121" y="3500289"/>
            <a:ext cx="988287" cy="98828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2CCAE9-930B-4C79-A59D-CC3D03A79DB6}"/>
              </a:ext>
            </a:extLst>
          </p:cNvPr>
          <p:cNvSpPr txBox="1"/>
          <p:nvPr/>
        </p:nvSpPr>
        <p:spPr>
          <a:xfrm>
            <a:off x="9734088" y="4363415"/>
            <a:ext cx="134712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chemeClr val="bg1"/>
                </a:solidFill>
              </a:rPr>
              <a:t>35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dirty="0">
                <a:solidFill>
                  <a:schemeClr val="bg1"/>
                </a:solidFill>
              </a:rPr>
              <a:t>JSI participants</a:t>
            </a:r>
            <a:endParaRPr lang="sl-SI" sz="18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0829A4-57AE-41F9-A1C9-5E41E86BC772}"/>
              </a:ext>
            </a:extLst>
          </p:cNvPr>
          <p:cNvSpPr txBox="1"/>
          <p:nvPr/>
        </p:nvSpPr>
        <p:spPr>
          <a:xfrm>
            <a:off x="7424036" y="3506760"/>
            <a:ext cx="134712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chemeClr val="accent6"/>
                </a:solidFill>
              </a:rPr>
              <a:t>11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800" dirty="0">
                <a:solidFill>
                  <a:schemeClr val="accent6"/>
                </a:solidFill>
              </a:rPr>
              <a:t>JSI coordinators</a:t>
            </a:r>
            <a:endParaRPr lang="sl-SI" sz="1800" dirty="0">
              <a:solidFill>
                <a:schemeClr val="accent6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131EA8-790C-4EF8-BDEB-4D8B7440DD48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are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2024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315517-81D7-4171-B25B-F21A57966C40}"/>
              </a:ext>
            </a:extLst>
          </p:cNvPr>
          <p:cNvCxnSpPr>
            <a:cxnSpLocks/>
          </p:cNvCxnSpPr>
          <p:nvPr/>
        </p:nvCxnSpPr>
        <p:spPr>
          <a:xfrm flipH="1">
            <a:off x="8926317" y="3793341"/>
            <a:ext cx="8077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9776161-3DD0-4832-9A10-DFCF3584DEFE}"/>
              </a:ext>
            </a:extLst>
          </p:cNvPr>
          <p:cNvCxnSpPr>
            <a:cxnSpLocks/>
          </p:cNvCxnSpPr>
          <p:nvPr/>
        </p:nvCxnSpPr>
        <p:spPr>
          <a:xfrm>
            <a:off x="8926317" y="3510052"/>
            <a:ext cx="0" cy="100205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1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3363820-6FD7-415F-9D6D-7731D056E533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B8F8C236-F6A0-4DAC-912A-E00E6809BBBF}"/>
              </a:ext>
            </a:extLst>
          </p:cNvPr>
          <p:cNvSpPr txBox="1">
            <a:spLocks/>
          </p:cNvSpPr>
          <p:nvPr/>
        </p:nvSpPr>
        <p:spPr>
          <a:xfrm>
            <a:off x="838200" y="1124158"/>
            <a:ext cx="5689922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Programme revenue</a:t>
            </a:r>
            <a:r>
              <a:rPr lang="en-SI" dirty="0"/>
              <a:t>s</a:t>
            </a:r>
            <a:endParaRPr lang="sl-SI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F5EEE7-365E-4F64-AB1B-444D8964EA1D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en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256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D9A1E37-7151-44C1-8922-19915532AC3E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12CE468-D6CA-440E-A43A-FECA1E846931}"/>
              </a:ext>
            </a:extLst>
          </p:cNvPr>
          <p:cNvSpPr txBox="1"/>
          <p:nvPr/>
        </p:nvSpPr>
        <p:spPr>
          <a:xfrm>
            <a:off x="838201" y="1565687"/>
            <a:ext cx="3103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Revenues from </a:t>
            </a:r>
            <a:r>
              <a:rPr lang="en-US" dirty="0" err="1"/>
              <a:t>programmes</a:t>
            </a:r>
            <a:r>
              <a:rPr lang="en-US" dirty="0"/>
              <a:t> by topic in 202</a:t>
            </a:r>
            <a:r>
              <a:rPr lang="sl-SI" dirty="0"/>
              <a:t>4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B7809210-6807-4BD9-9207-143D8147B01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4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609" y="1583614"/>
            <a:ext cx="2399943" cy="518144"/>
          </a:xfrm>
          <a:prstGeom prst="rect">
            <a:avLst/>
          </a:prstGeom>
        </p:spPr>
      </p:pic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4A107D9E-60BF-46E8-AF7D-079E43D6281A}"/>
              </a:ext>
            </a:extLst>
          </p:cNvPr>
          <p:cNvSpPr txBox="1">
            <a:spLocks/>
          </p:cNvSpPr>
          <p:nvPr/>
        </p:nvSpPr>
        <p:spPr>
          <a:xfrm>
            <a:off x="897939" y="2576769"/>
            <a:ext cx="2488676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/>
              <a:t>Electronics and Information Technologies</a:t>
            </a:r>
            <a:endParaRPr lang="en-GB" dirty="0"/>
          </a:p>
        </p:txBody>
      </p:sp>
      <p:sp>
        <p:nvSpPr>
          <p:cNvPr id="57" name="Content Placeholder 6">
            <a:extLst>
              <a:ext uri="{FF2B5EF4-FFF2-40B4-BE49-F238E27FC236}">
                <a16:creationId xmlns:a16="http://schemas.microsoft.com/office/drawing/2014/main" id="{FAA93AAB-1ED0-49F3-B0C1-7FADFE859F6E}"/>
              </a:ext>
            </a:extLst>
          </p:cNvPr>
          <p:cNvSpPr txBox="1">
            <a:spLocks/>
          </p:cNvSpPr>
          <p:nvPr/>
        </p:nvSpPr>
        <p:spPr>
          <a:xfrm>
            <a:off x="3632722" y="2576769"/>
            <a:ext cx="213147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Physics, nuclear engineering and energy</a:t>
            </a:r>
            <a:endParaRPr lang="en-GB" sz="1800" dirty="0"/>
          </a:p>
        </p:txBody>
      </p:sp>
      <p:sp>
        <p:nvSpPr>
          <p:cNvPr id="58" name="Content Placeholder 6">
            <a:extLst>
              <a:ext uri="{FF2B5EF4-FFF2-40B4-BE49-F238E27FC236}">
                <a16:creationId xmlns:a16="http://schemas.microsoft.com/office/drawing/2014/main" id="{B0B6C078-A5BE-4958-A454-BFB090F30D55}"/>
              </a:ext>
            </a:extLst>
          </p:cNvPr>
          <p:cNvSpPr txBox="1">
            <a:spLocks/>
          </p:cNvSpPr>
          <p:nvPr/>
        </p:nvSpPr>
        <p:spPr>
          <a:xfrm>
            <a:off x="6186335" y="2584468"/>
            <a:ext cx="213147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Chemistry, biochemistry, materials and environment</a:t>
            </a:r>
            <a:endParaRPr lang="en-GB" sz="1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A9D50A3-729F-4F45-8751-E42D3D27ADCB}"/>
              </a:ext>
            </a:extLst>
          </p:cNvPr>
          <p:cNvSpPr/>
          <p:nvPr/>
        </p:nvSpPr>
        <p:spPr>
          <a:xfrm>
            <a:off x="935243" y="4925421"/>
            <a:ext cx="659876" cy="1084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1D1BD40-B195-47C5-828B-5A4B8480243D}"/>
              </a:ext>
            </a:extLst>
          </p:cNvPr>
          <p:cNvSpPr/>
          <p:nvPr/>
        </p:nvSpPr>
        <p:spPr>
          <a:xfrm>
            <a:off x="3632722" y="3429000"/>
            <a:ext cx="659876" cy="2580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0B3EB25-707A-42F7-AADA-9599DCA44D6F}"/>
              </a:ext>
            </a:extLst>
          </p:cNvPr>
          <p:cNvSpPr/>
          <p:nvPr/>
        </p:nvSpPr>
        <p:spPr>
          <a:xfrm>
            <a:off x="6330201" y="3854004"/>
            <a:ext cx="659876" cy="21554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D4AD986-C3BA-4B70-B3ED-9B6A34BDF541}"/>
              </a:ext>
            </a:extLst>
          </p:cNvPr>
          <p:cNvSpPr/>
          <p:nvPr/>
        </p:nvSpPr>
        <p:spPr>
          <a:xfrm>
            <a:off x="7081066" y="5777785"/>
            <a:ext cx="659876" cy="23170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88E876A-6760-4AA7-9659-2A8CE28F0B8D}"/>
              </a:ext>
            </a:extLst>
          </p:cNvPr>
          <p:cNvSpPr/>
          <p:nvPr/>
        </p:nvSpPr>
        <p:spPr>
          <a:xfrm>
            <a:off x="4383587" y="5903808"/>
            <a:ext cx="659876" cy="10568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C00FF25-3F54-4B10-90D7-BDE8506B785C}"/>
              </a:ext>
            </a:extLst>
          </p:cNvPr>
          <p:cNvSpPr/>
          <p:nvPr/>
        </p:nvSpPr>
        <p:spPr>
          <a:xfrm>
            <a:off x="1686108" y="5917001"/>
            <a:ext cx="659876" cy="9249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F5F623A-2638-40BC-9954-89C64BB7A0C8}"/>
              </a:ext>
            </a:extLst>
          </p:cNvPr>
          <p:cNvSpPr/>
          <p:nvPr/>
        </p:nvSpPr>
        <p:spPr>
          <a:xfrm>
            <a:off x="9401714" y="3653436"/>
            <a:ext cx="2131622" cy="21316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926B271-8BD9-4205-B322-8C5CC85BAF59}"/>
              </a:ext>
            </a:extLst>
          </p:cNvPr>
          <p:cNvSpPr/>
          <p:nvPr/>
        </p:nvSpPr>
        <p:spPr>
          <a:xfrm>
            <a:off x="9575183" y="3534533"/>
            <a:ext cx="587099" cy="587099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B08238-3BEC-4C09-BC58-24B8710003F8}"/>
              </a:ext>
            </a:extLst>
          </p:cNvPr>
          <p:cNvSpPr txBox="1"/>
          <p:nvPr/>
        </p:nvSpPr>
        <p:spPr>
          <a:xfrm>
            <a:off x="9793965" y="4573464"/>
            <a:ext cx="134712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chemeClr val="bg1"/>
                </a:solidFill>
              </a:rPr>
              <a:t>19</a:t>
            </a:r>
            <a:r>
              <a:rPr lang="en-SI" sz="2400" b="1" dirty="0">
                <a:solidFill>
                  <a:schemeClr val="bg1"/>
                </a:solidFill>
              </a:rPr>
              <a:t>.</a:t>
            </a:r>
            <a:r>
              <a:rPr lang="sl-SI" sz="2400" b="1" dirty="0">
                <a:solidFill>
                  <a:schemeClr val="bg1"/>
                </a:solidFill>
              </a:rPr>
              <a:t>391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chemeClr val="bg1"/>
                </a:solidFill>
              </a:rPr>
              <a:t>€</a:t>
            </a:r>
            <a:r>
              <a:rPr lang="en-SI" sz="1800" dirty="0">
                <a:solidFill>
                  <a:schemeClr val="bg1"/>
                </a:solidFill>
              </a:rPr>
              <a:t> m</a:t>
            </a:r>
            <a:r>
              <a:rPr lang="sl-SI" sz="1800" dirty="0">
                <a:solidFill>
                  <a:schemeClr val="bg1"/>
                </a:solidFill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chemeClr val="bg1"/>
                </a:solidFill>
              </a:rPr>
              <a:t>IJS </a:t>
            </a:r>
            <a:r>
              <a:rPr lang="en-SI" sz="1800" dirty="0">
                <a:solidFill>
                  <a:schemeClr val="bg1"/>
                </a:solidFill>
              </a:rPr>
              <a:t>partners</a:t>
            </a:r>
            <a:endParaRPr lang="sl-SI" sz="1800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6B8443-B321-4813-8DDC-08D5484BC1B6}"/>
              </a:ext>
            </a:extLst>
          </p:cNvPr>
          <p:cNvSpPr txBox="1"/>
          <p:nvPr/>
        </p:nvSpPr>
        <p:spPr>
          <a:xfrm>
            <a:off x="7424036" y="3506760"/>
            <a:ext cx="1347121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chemeClr val="accent6"/>
                </a:solidFill>
              </a:rPr>
              <a:t>1865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solidFill>
                  <a:schemeClr val="accent6"/>
                </a:solidFill>
              </a:rPr>
              <a:t>€</a:t>
            </a:r>
            <a:r>
              <a:rPr lang="en-SI" sz="1800" dirty="0">
                <a:solidFill>
                  <a:schemeClr val="accent6"/>
                </a:solidFill>
              </a:rPr>
              <a:t> m</a:t>
            </a:r>
            <a:endParaRPr lang="sl-SI" sz="1800" dirty="0">
              <a:solidFill>
                <a:schemeClr val="accent6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800" dirty="0">
                <a:solidFill>
                  <a:schemeClr val="accent6"/>
                </a:solidFill>
              </a:rPr>
              <a:t>JSI coordinator</a:t>
            </a:r>
            <a:endParaRPr lang="sl-SI" sz="1800" dirty="0">
              <a:solidFill>
                <a:schemeClr val="accent6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6F731B0-2511-4204-97B8-76A199DF1A04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are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2024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B9244A5-7FC7-4D0E-B147-BB3F6339E662}"/>
              </a:ext>
            </a:extLst>
          </p:cNvPr>
          <p:cNvCxnSpPr>
            <a:cxnSpLocks/>
          </p:cNvCxnSpPr>
          <p:nvPr/>
        </p:nvCxnSpPr>
        <p:spPr>
          <a:xfrm flipH="1">
            <a:off x="8926317" y="3793341"/>
            <a:ext cx="8077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69484B2-B597-4369-BA73-ADB5D6E4D409}"/>
              </a:ext>
            </a:extLst>
          </p:cNvPr>
          <p:cNvCxnSpPr>
            <a:cxnSpLocks/>
          </p:cNvCxnSpPr>
          <p:nvPr/>
        </p:nvCxnSpPr>
        <p:spPr>
          <a:xfrm>
            <a:off x="8926317" y="3510052"/>
            <a:ext cx="0" cy="100205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46BE420D-0E66-433E-AF16-6F0AC4A0CE16}"/>
              </a:ext>
            </a:extLst>
          </p:cNvPr>
          <p:cNvSpPr txBox="1">
            <a:spLocks/>
          </p:cNvSpPr>
          <p:nvPr/>
        </p:nvSpPr>
        <p:spPr>
          <a:xfrm>
            <a:off x="941647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bg1"/>
                </a:solidFill>
                <a:effectLst/>
              </a:rPr>
              <a:t>3,411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E183C779-8281-4D33-932C-70DC667306F8}"/>
              </a:ext>
            </a:extLst>
          </p:cNvPr>
          <p:cNvSpPr txBox="1">
            <a:spLocks/>
          </p:cNvSpPr>
          <p:nvPr/>
        </p:nvSpPr>
        <p:spPr>
          <a:xfrm>
            <a:off x="1691704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accent6"/>
                </a:solidFill>
                <a:effectLst/>
              </a:rPr>
              <a:t>0,434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2CE02805-3850-4C35-9A3F-2D4023E4739B}"/>
              </a:ext>
            </a:extLst>
          </p:cNvPr>
          <p:cNvSpPr txBox="1">
            <a:spLocks/>
          </p:cNvSpPr>
          <p:nvPr/>
        </p:nvSpPr>
        <p:spPr>
          <a:xfrm>
            <a:off x="3640207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bg1"/>
                </a:solidFill>
                <a:effectLst/>
              </a:rPr>
              <a:t>8,921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57F47AEF-06AE-4093-A033-98125D2574A4}"/>
              </a:ext>
            </a:extLst>
          </p:cNvPr>
          <p:cNvSpPr txBox="1">
            <a:spLocks/>
          </p:cNvSpPr>
          <p:nvPr/>
        </p:nvSpPr>
        <p:spPr>
          <a:xfrm>
            <a:off x="4390264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accent6"/>
                </a:solidFill>
                <a:effectLst/>
              </a:rPr>
              <a:t>0,572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B82A9E95-4676-479E-BEE1-C674B615E488}"/>
              </a:ext>
            </a:extLst>
          </p:cNvPr>
          <p:cNvSpPr txBox="1">
            <a:spLocks/>
          </p:cNvSpPr>
          <p:nvPr/>
        </p:nvSpPr>
        <p:spPr>
          <a:xfrm>
            <a:off x="6337413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bg1"/>
                </a:solidFill>
                <a:effectLst/>
              </a:rPr>
              <a:t>7,059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DC1A110C-0DB1-4E72-8646-3D4939C2CF46}"/>
              </a:ext>
            </a:extLst>
          </p:cNvPr>
          <p:cNvSpPr txBox="1">
            <a:spLocks/>
          </p:cNvSpPr>
          <p:nvPr/>
        </p:nvSpPr>
        <p:spPr>
          <a:xfrm>
            <a:off x="7087470" y="5455059"/>
            <a:ext cx="653472" cy="303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800" b="0" i="0" u="none" strike="noStrike" dirty="0">
                <a:solidFill>
                  <a:schemeClr val="accent6"/>
                </a:solidFill>
                <a:effectLst/>
              </a:rPr>
              <a:t>0,859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BAADB2D-5D53-4188-BF8E-864BE7B89C07}"/>
              </a:ext>
            </a:extLst>
          </p:cNvPr>
          <p:cNvSpPr/>
          <p:nvPr/>
        </p:nvSpPr>
        <p:spPr>
          <a:xfrm>
            <a:off x="8926317" y="1261628"/>
            <a:ext cx="3333078" cy="1812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10338996" cy="4415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dirty="0"/>
              <a:t>Young</a:t>
            </a:r>
            <a:r>
              <a:rPr lang="sl-SI" dirty="0"/>
              <a:t> researchers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7D5D50-FDA8-4A32-B8E1-961CCA787526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D551C0F-EFBB-4147-85CF-7AAA8D1D4656}"/>
              </a:ext>
            </a:extLst>
          </p:cNvPr>
          <p:cNvSpPr txBox="1"/>
          <p:nvPr/>
        </p:nvSpPr>
        <p:spPr>
          <a:xfrm>
            <a:off x="790688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2000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DCB83-1391-4776-8757-3476AC7F4FB3}"/>
              </a:ext>
            </a:extLst>
          </p:cNvPr>
          <p:cNvSpPr txBox="1"/>
          <p:nvPr/>
        </p:nvSpPr>
        <p:spPr>
          <a:xfrm>
            <a:off x="838199" y="1565687"/>
            <a:ext cx="68787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young researchers </a:t>
            </a:r>
            <a:r>
              <a:rPr lang="en-SI" dirty="0"/>
              <a:t>covered</a:t>
            </a:r>
            <a:r>
              <a:rPr lang="en-US" dirty="0"/>
              <a:t> </a:t>
            </a:r>
            <a:r>
              <a:rPr lang="en-SI" dirty="0"/>
              <a:t>by</a:t>
            </a:r>
            <a:r>
              <a:rPr lang="en-US" dirty="0"/>
              <a:t> ARRS funding in the period 2000–202</a:t>
            </a:r>
            <a:r>
              <a:rPr lang="sl-SI" dirty="0"/>
              <a:t>4</a:t>
            </a:r>
            <a:r>
              <a:rPr lang="en-US" dirty="0"/>
              <a:t> by year</a:t>
            </a:r>
            <a:endParaRPr lang="sl-S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CB62A-297F-493B-9E92-0CB3474DFCFF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835</a:t>
            </a:r>
          </a:p>
          <a:p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oung researchers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5F8207-2579-42F1-802C-AED7EBD3399B}"/>
              </a:ext>
            </a:extLst>
          </p:cNvPr>
          <p:cNvSpPr txBox="1"/>
          <p:nvPr/>
        </p:nvSpPr>
        <p:spPr>
          <a:xfrm>
            <a:off x="699661" y="2428185"/>
            <a:ext cx="422565" cy="371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50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30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20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1941E0-6378-4562-B557-E12A5ECDC851}"/>
              </a:ext>
            </a:extLst>
          </p:cNvPr>
          <p:cNvSpPr txBox="1"/>
          <p:nvPr/>
        </p:nvSpPr>
        <p:spPr>
          <a:xfrm>
            <a:off x="2307702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2005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A02560-8969-4BDF-B8A9-407692D194E1}"/>
              </a:ext>
            </a:extLst>
          </p:cNvPr>
          <p:cNvSpPr txBox="1"/>
          <p:nvPr/>
        </p:nvSpPr>
        <p:spPr>
          <a:xfrm>
            <a:off x="3824716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F5CD24-0592-43E0-88FA-85C31D4B1F7F}"/>
              </a:ext>
            </a:extLst>
          </p:cNvPr>
          <p:cNvSpPr txBox="1"/>
          <p:nvPr/>
        </p:nvSpPr>
        <p:spPr>
          <a:xfrm>
            <a:off x="5341730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6CCCBD-3B2E-4B73-AEEB-AE5243C3AD90}"/>
              </a:ext>
            </a:extLst>
          </p:cNvPr>
          <p:cNvSpPr txBox="1"/>
          <p:nvPr/>
        </p:nvSpPr>
        <p:spPr>
          <a:xfrm>
            <a:off x="6858744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4C64-A4BD-46AB-8FA6-6836D6F9476E}"/>
              </a:ext>
            </a:extLst>
          </p:cNvPr>
          <p:cNvSpPr txBox="1"/>
          <p:nvPr/>
        </p:nvSpPr>
        <p:spPr>
          <a:xfrm>
            <a:off x="790687" y="6458886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Data are for the period 2000–202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C6256D-88EB-4797-9574-3E1C850C1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2116" y="2569070"/>
            <a:ext cx="7306900" cy="34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5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10338996" cy="4415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Doctoral theses</a:t>
            </a:r>
            <a:endParaRPr lang="sl-SI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7D5D50-FDA8-4A32-B8E1-961CCA787526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D551C0F-EFBB-4147-85CF-7AAA8D1D4656}"/>
              </a:ext>
            </a:extLst>
          </p:cNvPr>
          <p:cNvSpPr txBox="1"/>
          <p:nvPr/>
        </p:nvSpPr>
        <p:spPr>
          <a:xfrm>
            <a:off x="790688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2000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DCB83-1391-4776-8757-3476AC7F4FB3}"/>
              </a:ext>
            </a:extLst>
          </p:cNvPr>
          <p:cNvSpPr txBox="1"/>
          <p:nvPr/>
        </p:nvSpPr>
        <p:spPr>
          <a:xfrm>
            <a:off x="838198" y="1565687"/>
            <a:ext cx="75498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doctorates w</a:t>
            </a:r>
            <a:r>
              <a:rPr lang="en-SI" dirty="0" err="1"/>
              <a:t>ith</a:t>
            </a:r>
            <a:r>
              <a:rPr lang="en-US" dirty="0"/>
              <a:t> mentors from </a:t>
            </a:r>
            <a:r>
              <a:rPr lang="en-SI" dirty="0"/>
              <a:t>the </a:t>
            </a:r>
            <a:r>
              <a:rPr lang="en-US" dirty="0"/>
              <a:t>JSI</a:t>
            </a:r>
            <a:endParaRPr lang="sl-SI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1941E0-6378-4562-B557-E12A5ECDC851}"/>
              </a:ext>
            </a:extLst>
          </p:cNvPr>
          <p:cNvSpPr txBox="1"/>
          <p:nvPr/>
        </p:nvSpPr>
        <p:spPr>
          <a:xfrm>
            <a:off x="2307702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2005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A02560-8969-4BDF-B8A9-407692D194E1}"/>
              </a:ext>
            </a:extLst>
          </p:cNvPr>
          <p:cNvSpPr txBox="1"/>
          <p:nvPr/>
        </p:nvSpPr>
        <p:spPr>
          <a:xfrm>
            <a:off x="3824716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F5CD24-0592-43E0-88FA-85C31D4B1F7F}"/>
              </a:ext>
            </a:extLst>
          </p:cNvPr>
          <p:cNvSpPr txBox="1"/>
          <p:nvPr/>
        </p:nvSpPr>
        <p:spPr>
          <a:xfrm>
            <a:off x="5341730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6CCCBD-3B2E-4B73-AEEB-AE5243C3AD90}"/>
              </a:ext>
            </a:extLst>
          </p:cNvPr>
          <p:cNvSpPr txBox="1"/>
          <p:nvPr/>
        </p:nvSpPr>
        <p:spPr>
          <a:xfrm>
            <a:off x="6858745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4C64-A4BD-46AB-8FA6-6836D6F9476E}"/>
              </a:ext>
            </a:extLst>
          </p:cNvPr>
          <p:cNvSpPr txBox="1"/>
          <p:nvPr/>
        </p:nvSpPr>
        <p:spPr>
          <a:xfrm>
            <a:off x="790687" y="6458886"/>
            <a:ext cx="9120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data of the number of doctorates in the year with mentors from the JSI for the period 2000-2024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AAAE0-F21E-4BD3-A308-FB357079B011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D0CB73-F4AA-4A55-8F88-0540BE11956F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903</a:t>
            </a:r>
          </a:p>
          <a:p>
            <a:r>
              <a:rPr lang="sl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en-SI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ctoral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theses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6A0258-F02D-4B08-B5DC-057F8CEBA2A1}"/>
              </a:ext>
            </a:extLst>
          </p:cNvPr>
          <p:cNvSpPr txBox="1"/>
          <p:nvPr/>
        </p:nvSpPr>
        <p:spPr>
          <a:xfrm>
            <a:off x="699661" y="2128205"/>
            <a:ext cx="42256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60</a:t>
            </a:r>
          </a:p>
          <a:p>
            <a:pPr algn="r">
              <a:lnSpc>
                <a:spcPts val="2600"/>
              </a:lnSpc>
            </a:pPr>
            <a:endParaRPr lang="sl-SI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50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30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20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ts val="2600"/>
              </a:lnSpc>
            </a:pP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79D0868F-3457-4078-A04C-552802CC5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5104" y="2562650"/>
            <a:ext cx="6682450" cy="205179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DF60F7B-A0BE-4D40-9E04-A53B4FB669FE}"/>
              </a:ext>
            </a:extLst>
          </p:cNvPr>
          <p:cNvSpPr txBox="1"/>
          <p:nvPr/>
        </p:nvSpPr>
        <p:spPr>
          <a:xfrm>
            <a:off x="8303774" y="6101999"/>
            <a:ext cx="1162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baseline="0" dirty="0">
                <a:solidFill>
                  <a:schemeClr val="bg1">
                    <a:lumMod val="50000"/>
                  </a:schemeClr>
                </a:solidFill>
              </a:rPr>
              <a:t>2025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3F862A-1967-4EB7-BF73-84555BF31F7E}"/>
              </a:ext>
            </a:extLst>
          </p:cNvPr>
          <p:cNvGrpSpPr/>
          <p:nvPr/>
        </p:nvGrpSpPr>
        <p:grpSpPr>
          <a:xfrm>
            <a:off x="1211032" y="2329165"/>
            <a:ext cx="7464626" cy="3320516"/>
            <a:chOff x="1211032" y="2329165"/>
            <a:chExt cx="7302500" cy="332051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392189-3303-46D7-9F1D-B108CA057A2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2660403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3B75090-A3B7-42F9-AD83-04504CE1E0E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2992545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6C79D5-C478-40F8-A5FB-6D6E5021DFFF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3324687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70CDF8-88BB-4B5E-B41F-029B3CBCACFD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3656829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A95362-08BD-429B-8E73-E57CA2707D90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3988971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E269F3E-ED4E-41D7-904E-B19081F8EBA8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4321113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CDE6539-40EA-4053-AE0F-EDBB176A29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4653255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5C5488-E546-4473-AA35-711F74512835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4985397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4B35C3D-C763-4120-A1FA-AA70443CCFE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5317539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AA77EDB-43CC-4388-998C-0E3F275ABE08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5649681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330D521-0C8E-45D3-8E1C-CE56D057BBE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032" y="2329165"/>
              <a:ext cx="73025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1" name="Graphic 50">
            <a:extLst>
              <a:ext uri="{FF2B5EF4-FFF2-40B4-BE49-F238E27FC236}">
                <a16:creationId xmlns:a16="http://schemas.microsoft.com/office/drawing/2014/main" id="{B4A752C2-21A9-4F10-B3C2-490CA2ADE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5669" y="2296537"/>
            <a:ext cx="550389" cy="14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7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78DF43-E1DA-4025-97E7-FBAC29F82418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10338996" cy="4415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Awards</a:t>
            </a:r>
            <a:endParaRPr lang="sl-SI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7D5D50-FDA8-4A32-B8E1-961CCA787526}"/>
              </a:ext>
            </a:extLst>
          </p:cNvPr>
          <p:cNvCxnSpPr>
            <a:cxnSpLocks/>
          </p:cNvCxnSpPr>
          <p:nvPr/>
        </p:nvCxnSpPr>
        <p:spPr>
          <a:xfrm>
            <a:off x="813990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76DCB83-1391-4776-8757-3476AC7F4FB3}"/>
              </a:ext>
            </a:extLst>
          </p:cNvPr>
          <p:cNvSpPr txBox="1"/>
          <p:nvPr/>
        </p:nvSpPr>
        <p:spPr>
          <a:xfrm>
            <a:off x="838199" y="1565687"/>
            <a:ext cx="68787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/>
              <a:t>Number of Zois, Puh Awards and Ambassadors of Science</a:t>
            </a:r>
            <a:endParaRPr lang="sl-S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CB62A-297F-493B-9E92-0CB3474DFCFF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124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awards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2A45C-B37F-420F-AFDF-015D67F4A20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67" y="3061315"/>
            <a:ext cx="2820796" cy="27802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C2019E-DE0A-4583-9CEE-2A70C4752560}"/>
              </a:ext>
            </a:extLst>
          </p:cNvPr>
          <p:cNvSpPr txBox="1"/>
          <p:nvPr/>
        </p:nvSpPr>
        <p:spPr>
          <a:xfrm>
            <a:off x="790687" y="6102000"/>
            <a:ext cx="5118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Data are for the period 2000–202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54429-A8D9-44DD-82B1-3E61C4C0D9AC}"/>
              </a:ext>
            </a:extLst>
          </p:cNvPr>
          <p:cNvSpPr/>
          <p:nvPr/>
        </p:nvSpPr>
        <p:spPr>
          <a:xfrm>
            <a:off x="813990" y="3204018"/>
            <a:ext cx="1746096" cy="1746096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65EC07-B455-4130-8FC5-FD732F22FD11}"/>
              </a:ext>
            </a:extLst>
          </p:cNvPr>
          <p:cNvSpPr txBox="1"/>
          <p:nvPr/>
        </p:nvSpPr>
        <p:spPr>
          <a:xfrm>
            <a:off x="1070053" y="3723425"/>
            <a:ext cx="127702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l-SI" sz="3200" b="1" dirty="0">
                <a:solidFill>
                  <a:schemeClr val="bg1"/>
                </a:solidFill>
              </a:rPr>
              <a:t>38
</a:t>
            </a:r>
            <a:r>
              <a:rPr lang="sl-SI" dirty="0">
                <a:solidFill>
                  <a:schemeClr val="bg1"/>
                </a:solidFill>
              </a:rPr>
              <a:t>Zois </a:t>
            </a:r>
            <a:r>
              <a:rPr lang="sl-SI" dirty="0" err="1">
                <a:solidFill>
                  <a:schemeClr val="bg1"/>
                </a:solidFill>
              </a:rPr>
              <a:t>awards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868A8A-98B3-4B39-B237-2C1D2DFDA1C0}"/>
              </a:ext>
            </a:extLst>
          </p:cNvPr>
          <p:cNvSpPr/>
          <p:nvPr/>
        </p:nvSpPr>
        <p:spPr>
          <a:xfrm>
            <a:off x="2055584" y="2194153"/>
            <a:ext cx="1746096" cy="174609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DF27DC-5B0A-4499-B1DF-6FE7B687BF7A}"/>
              </a:ext>
            </a:extLst>
          </p:cNvPr>
          <p:cNvSpPr txBox="1"/>
          <p:nvPr/>
        </p:nvSpPr>
        <p:spPr>
          <a:xfrm>
            <a:off x="2347081" y="2522218"/>
            <a:ext cx="176155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>
                <a:solidFill>
                  <a:schemeClr val="bg1"/>
                </a:solidFill>
              </a:rPr>
              <a:t>49</a:t>
            </a:r>
            <a:r>
              <a:rPr lang="sl-SI" sz="2400" b="1" dirty="0">
                <a:solidFill>
                  <a:schemeClr val="bg1"/>
                </a:solidFill>
              </a:rPr>
              <a:t>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dirty="0" err="1">
                <a:solidFill>
                  <a:schemeClr val="bg1"/>
                </a:solidFill>
              </a:rPr>
              <a:t>Zois</a:t>
            </a:r>
            <a:r>
              <a:rPr lang="en-SI" dirty="0">
                <a:solidFill>
                  <a:schemeClr val="bg1"/>
                </a:solidFill>
              </a:rPr>
              <a:t> prizes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0B317-EBB2-4183-8853-D0DA1A2E3746}"/>
              </a:ext>
            </a:extLst>
          </p:cNvPr>
          <p:cNvSpPr/>
          <p:nvPr/>
        </p:nvSpPr>
        <p:spPr>
          <a:xfrm>
            <a:off x="3522325" y="3865424"/>
            <a:ext cx="1746096" cy="17460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A74FB6-4782-4CE5-A461-5A959E82CEA6}"/>
              </a:ext>
            </a:extLst>
          </p:cNvPr>
          <p:cNvSpPr txBox="1"/>
          <p:nvPr/>
        </p:nvSpPr>
        <p:spPr>
          <a:xfrm>
            <a:off x="3831352" y="4215252"/>
            <a:ext cx="215365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>
                <a:solidFill>
                  <a:schemeClr val="bg1"/>
                </a:solidFill>
              </a:rPr>
              <a:t>5</a:t>
            </a:r>
            <a:r>
              <a:rPr lang="sl-SI" sz="2400" b="1" dirty="0">
                <a:solidFill>
                  <a:schemeClr val="bg1"/>
                </a:solidFill>
              </a:rPr>
              <a:t>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bg1"/>
                </a:solidFill>
              </a:rPr>
              <a:t>Puh 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dirty="0">
                <a:solidFill>
                  <a:schemeClr val="bg1"/>
                </a:solidFill>
              </a:rPr>
              <a:t>awards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ABE0D2D-6129-401B-91B1-9CC167AE4947}"/>
              </a:ext>
            </a:extLst>
          </p:cNvPr>
          <p:cNvSpPr/>
          <p:nvPr/>
        </p:nvSpPr>
        <p:spPr>
          <a:xfrm>
            <a:off x="6820076" y="2318765"/>
            <a:ext cx="1746096" cy="174609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B15AF1-539C-4EC8-9A2E-7C7ADFD54BF8}"/>
              </a:ext>
            </a:extLst>
          </p:cNvPr>
          <p:cNvSpPr txBox="1"/>
          <p:nvPr/>
        </p:nvSpPr>
        <p:spPr>
          <a:xfrm>
            <a:off x="7096699" y="2632646"/>
            <a:ext cx="155446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l-SI" sz="3200" b="1" dirty="0">
                <a:solidFill>
                  <a:schemeClr val="bg1"/>
                </a:solidFill>
              </a:rPr>
              <a:t>5</a:t>
            </a:r>
          </a:p>
          <a:p>
            <a:pPr>
              <a:defRPr/>
            </a:pPr>
            <a:r>
              <a:rPr lang="sl-SI" dirty="0">
                <a:solidFill>
                  <a:schemeClr val="bg1"/>
                </a:solidFill>
              </a:rPr>
              <a:t>Ambas</a:t>
            </a:r>
            <a:r>
              <a:rPr lang="en-SI" dirty="0" err="1">
                <a:solidFill>
                  <a:schemeClr val="bg1"/>
                </a:solidFill>
              </a:rPr>
              <a:t>sadors</a:t>
            </a:r>
            <a:r>
              <a:rPr lang="en-SI" dirty="0">
                <a:solidFill>
                  <a:schemeClr val="bg1"/>
                </a:solidFill>
              </a:rPr>
              <a:t> of science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DC1CA6-0750-4CE4-9766-5D33DCA7CB8A}"/>
              </a:ext>
            </a:extLst>
          </p:cNvPr>
          <p:cNvSpPr/>
          <p:nvPr/>
        </p:nvSpPr>
        <p:spPr>
          <a:xfrm>
            <a:off x="5034111" y="3485402"/>
            <a:ext cx="1746096" cy="17460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73E148-ECA2-4EC6-9C00-A1E048C0A951}"/>
              </a:ext>
            </a:extLst>
          </p:cNvPr>
          <p:cNvSpPr txBox="1"/>
          <p:nvPr/>
        </p:nvSpPr>
        <p:spPr>
          <a:xfrm>
            <a:off x="5332335" y="3786317"/>
            <a:ext cx="1761554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>
                <a:solidFill>
                  <a:schemeClr val="bg1"/>
                </a:solidFill>
              </a:rPr>
              <a:t>27</a:t>
            </a:r>
            <a:r>
              <a:rPr lang="sl-SI" sz="2400" b="1" dirty="0">
                <a:solidFill>
                  <a:schemeClr val="bg1"/>
                </a:solidFill>
              </a:rPr>
              <a:t>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bg1"/>
                </a:solidFill>
              </a:rPr>
              <a:t>Puh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bg1"/>
                </a:solidFill>
              </a:rPr>
              <a:t>pri</a:t>
            </a:r>
            <a:r>
              <a:rPr lang="en-SI" dirty="0" err="1">
                <a:solidFill>
                  <a:schemeClr val="bg1"/>
                </a:solidFill>
              </a:rPr>
              <a:t>zes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9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91E7A17-769B-463C-AFB5-08F0A2BC25D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1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4994" y="2122229"/>
            <a:ext cx="6910708" cy="3887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E162A-DF57-4678-AB0A-0131D2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9"/>
            <a:ext cx="3443868" cy="523600"/>
          </a:xfrm>
        </p:spPr>
        <p:txBody>
          <a:bodyPr>
            <a:normAutofit/>
          </a:bodyPr>
          <a:lstStyle/>
          <a:p>
            <a:r>
              <a:rPr lang="en-SI" dirty="0"/>
              <a:t>Mission statement</a:t>
            </a:r>
            <a:endParaRPr lang="sl-S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158014-2F47-4077-A42E-BAD13FBC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998122" cy="113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I" dirty="0"/>
              <a:t>The </a:t>
            </a:r>
            <a:r>
              <a:rPr lang="en-US" dirty="0"/>
              <a:t>JSI's mission is to collect, create and disseminate knowledge at the highest level of natural and technical sciences for the well-being of Slovenian society and humanity in general. With the constant development of new knowledge, </a:t>
            </a:r>
            <a:r>
              <a:rPr lang="en-SI" dirty="0"/>
              <a:t>the </a:t>
            </a:r>
            <a:r>
              <a:rPr lang="en-US" dirty="0"/>
              <a:t>JSI provides </a:t>
            </a:r>
            <a:r>
              <a:rPr lang="en-SI" dirty="0"/>
              <a:t>the best</a:t>
            </a:r>
            <a:r>
              <a:rPr lang="en-US" dirty="0"/>
              <a:t> education to personnel </a:t>
            </a:r>
            <a:r>
              <a:rPr lang="en-SI" dirty="0"/>
              <a:t>as well as the</a:t>
            </a:r>
            <a:r>
              <a:rPr lang="en-US" dirty="0"/>
              <a:t> research and development of technologies at the highest international level of excellence.</a:t>
            </a:r>
            <a:endParaRPr lang="sl-SI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3399F2-E5CF-4F7A-BEAC-985A446A1C77}"/>
              </a:ext>
            </a:extLst>
          </p:cNvPr>
          <p:cNvSpPr txBox="1"/>
          <p:nvPr/>
        </p:nvSpPr>
        <p:spPr>
          <a:xfrm>
            <a:off x="730175" y="3357289"/>
            <a:ext cx="60968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The mission of JSI is realized</a:t>
            </a:r>
            <a:r>
              <a:rPr lang="en-SI" sz="1500" dirty="0"/>
              <a:t> through</a:t>
            </a:r>
            <a:r>
              <a:rPr lang="en-US" sz="1500" dirty="0"/>
              <a:t>:</a:t>
            </a:r>
            <a:endParaRPr lang="sl-SI" sz="1500" b="0" i="0" dirty="0">
              <a:effectLst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3AB421-BA6A-44A9-975F-1948B9D937E7}"/>
              </a:ext>
            </a:extLst>
          </p:cNvPr>
          <p:cNvSpPr txBox="1"/>
          <p:nvPr/>
        </p:nvSpPr>
        <p:spPr>
          <a:xfrm>
            <a:off x="730175" y="3807750"/>
            <a:ext cx="552669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a professional </a:t>
            </a:r>
            <a:r>
              <a:rPr lang="en-SI" sz="1500" b="1" dirty="0"/>
              <a:t>attitude to </a:t>
            </a:r>
            <a:r>
              <a:rPr lang="en-US" sz="1500" b="1" dirty="0"/>
              <a:t>research at the cutting edge </a:t>
            </a:r>
            <a:r>
              <a:rPr lang="en-US" sz="1500" dirty="0"/>
              <a:t>of science at all levels;
</a:t>
            </a:r>
            <a:r>
              <a:rPr lang="en-US" sz="1500" b="1" dirty="0"/>
              <a:t>education</a:t>
            </a:r>
            <a:r>
              <a:rPr lang="en-US" sz="1500" dirty="0"/>
              <a:t> </a:t>
            </a:r>
            <a:r>
              <a:rPr lang="en-SI" sz="1500" dirty="0"/>
              <a:t>that is </a:t>
            </a:r>
            <a:r>
              <a:rPr lang="en-US" sz="1500" dirty="0"/>
              <a:t>embedded in research and development; </a:t>
            </a:r>
            <a:r>
              <a:rPr lang="en-SI" sz="1500" dirty="0" err="1"/>
              <a:t>i</a:t>
            </a:r>
            <a:r>
              <a:rPr lang="en-US" sz="1500" dirty="0"/>
              <a:t>n doing so, </a:t>
            </a:r>
            <a:r>
              <a:rPr lang="en-SI" sz="1500" dirty="0"/>
              <a:t>the </a:t>
            </a:r>
            <a:r>
              <a:rPr lang="en-US" sz="1500" dirty="0"/>
              <a:t>JSI cooperates closely with other institutions in Slovenia and around the world;
focusing </a:t>
            </a:r>
            <a:r>
              <a:rPr lang="en-US" sz="1500" b="1" dirty="0"/>
              <a:t>on new research topics</a:t>
            </a:r>
            <a:r>
              <a:rPr lang="en-US" sz="1500" dirty="0"/>
              <a:t>, which are </a:t>
            </a:r>
            <a:r>
              <a:rPr lang="en-SI" sz="1500" dirty="0"/>
              <a:t>frequently </a:t>
            </a:r>
            <a:r>
              <a:rPr lang="en-US" sz="1500" dirty="0"/>
              <a:t>interdisciplinary;
</a:t>
            </a:r>
            <a:r>
              <a:rPr lang="en-US" sz="1500" b="1" dirty="0"/>
              <a:t>the transfer of technologies and </a:t>
            </a:r>
            <a:r>
              <a:rPr lang="sl-SI" sz="1500" b="1" dirty="0" err="1"/>
              <a:t>exchange</a:t>
            </a:r>
            <a:r>
              <a:rPr lang="sl-SI" sz="1500" b="1" dirty="0"/>
              <a:t> </a:t>
            </a:r>
            <a:r>
              <a:rPr lang="en-US" sz="1500" b="1" dirty="0"/>
              <a:t>personnel</a:t>
            </a:r>
            <a:r>
              <a:rPr lang="en-US" sz="1500" dirty="0"/>
              <a:t> to industry;</a:t>
            </a:r>
            <a:endParaRPr lang="sl-SI" sz="1500" i="0" dirty="0">
              <a:effectLst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B95282-1D39-4D1A-8104-360628EEDDF2}"/>
              </a:ext>
            </a:extLst>
          </p:cNvPr>
          <p:cNvSpPr txBox="1"/>
          <p:nvPr/>
        </p:nvSpPr>
        <p:spPr>
          <a:xfrm>
            <a:off x="6418281" y="3807750"/>
            <a:ext cx="480194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raising public awareness</a:t>
            </a:r>
            <a:r>
              <a:rPr lang="en-US" sz="1500" dirty="0"/>
              <a:t>, especially among young people, of the growing importance of science and technology;
</a:t>
            </a:r>
            <a:r>
              <a:rPr lang="en-US" sz="1500" b="1" dirty="0"/>
              <a:t>environmental and public</a:t>
            </a:r>
            <a:r>
              <a:rPr lang="en-SI" sz="1500" b="1" dirty="0"/>
              <a:t>-</a:t>
            </a:r>
            <a:r>
              <a:rPr lang="en-US" sz="1500" b="1" dirty="0"/>
              <a:t>safety</a:t>
            </a:r>
            <a:r>
              <a:rPr lang="en-US" sz="1500" dirty="0"/>
              <a:t> services;
adopting flexible, goal-oriented </a:t>
            </a:r>
            <a:r>
              <a:rPr lang="en-US" sz="1500" b="1" dirty="0"/>
              <a:t>organizational structures</a:t>
            </a:r>
            <a:r>
              <a:rPr lang="en-US" sz="1500" dirty="0"/>
              <a:t> that can respond quickly to new challenges and offer </a:t>
            </a:r>
            <a:r>
              <a:rPr lang="en-SI" sz="1500" dirty="0"/>
              <a:t>the appropriate </a:t>
            </a:r>
            <a:r>
              <a:rPr lang="en-US" sz="1500" dirty="0"/>
              <a:t>services.</a:t>
            </a:r>
            <a:endParaRPr lang="sl-SI" sz="1500" i="0" dirty="0">
              <a:effectLst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DAC50F-E1F0-43B8-B116-D0E302AA3F02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5046233" cy="523600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Comparison with the rest of the world</a:t>
            </a:r>
            <a:endParaRPr lang="sl-S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C5D46E-00C2-470E-A1CA-1CB1F2F8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02157"/>
              </p:ext>
            </p:extLst>
          </p:nvPr>
        </p:nvGraphicFramePr>
        <p:xfrm>
          <a:off x="2906207" y="2359029"/>
          <a:ext cx="8391565" cy="1691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7805">
                  <a:extLst>
                    <a:ext uri="{9D8B030D-6E8A-4147-A177-3AD203B41FA5}">
                      <a16:colId xmlns:a16="http://schemas.microsoft.com/office/drawing/2014/main" val="1948608093"/>
                    </a:ext>
                  </a:extLst>
                </a:gridCol>
                <a:gridCol w="1285837">
                  <a:extLst>
                    <a:ext uri="{9D8B030D-6E8A-4147-A177-3AD203B41FA5}">
                      <a16:colId xmlns:a16="http://schemas.microsoft.com/office/drawing/2014/main" val="3297349526"/>
                    </a:ext>
                  </a:extLst>
                </a:gridCol>
                <a:gridCol w="1610359">
                  <a:extLst>
                    <a:ext uri="{9D8B030D-6E8A-4147-A177-3AD203B41FA5}">
                      <a16:colId xmlns:a16="http://schemas.microsoft.com/office/drawing/2014/main" val="661240353"/>
                    </a:ext>
                  </a:extLst>
                </a:gridCol>
                <a:gridCol w="1923229">
                  <a:extLst>
                    <a:ext uri="{9D8B030D-6E8A-4147-A177-3AD203B41FA5}">
                      <a16:colId xmlns:a16="http://schemas.microsoft.com/office/drawing/2014/main" val="1002807491"/>
                    </a:ext>
                  </a:extLst>
                </a:gridCol>
                <a:gridCol w="2404335">
                  <a:extLst>
                    <a:ext uri="{9D8B030D-6E8A-4147-A177-3AD203B41FA5}">
                      <a16:colId xmlns:a16="http://schemas.microsoft.com/office/drawing/2014/main" val="185214132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6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Number of employees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Number of employees 
</a:t>
                      </a:r>
                      <a:r>
                        <a:rPr lang="en-SI" sz="1600" dirty="0">
                          <a:solidFill>
                            <a:schemeClr val="tx1"/>
                          </a:solidFill>
                        </a:rPr>
                        <a:t>as % of population</a:t>
                      </a:r>
                      <a:endParaRPr lang="sl-S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4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l-SI" sz="1600" b="1" dirty="0"/>
                        <a:t>JSI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Slovenia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2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12 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1,263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0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06 %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057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/>
                        <a:t>MPS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SI" sz="1600" dirty="0"/>
                        <a:t>Germany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84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55 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24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650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0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03 %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618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/>
                        <a:t>CNRS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SI" sz="1600" dirty="0"/>
                        <a:t>France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66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55 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33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000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0</a:t>
                      </a:r>
                      <a:r>
                        <a:rPr lang="en-SI" sz="1600" dirty="0"/>
                        <a:t>.</a:t>
                      </a:r>
                      <a:r>
                        <a:rPr lang="sl-SI" sz="1600" dirty="0"/>
                        <a:t>05 %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470474"/>
                  </a:ext>
                </a:extLst>
              </a:tr>
            </a:tbl>
          </a:graphicData>
        </a:graphic>
      </p:graphicFrame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8BFFF364-A91B-4D06-877A-1C0C5BF28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98263"/>
              </p:ext>
            </p:extLst>
          </p:nvPr>
        </p:nvGraphicFramePr>
        <p:xfrm>
          <a:off x="2906207" y="4327068"/>
          <a:ext cx="8402322" cy="1691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94699">
                  <a:extLst>
                    <a:ext uri="{9D8B030D-6E8A-4147-A177-3AD203B41FA5}">
                      <a16:colId xmlns:a16="http://schemas.microsoft.com/office/drawing/2014/main" val="1948608093"/>
                    </a:ext>
                  </a:extLst>
                </a:gridCol>
                <a:gridCol w="1283296">
                  <a:extLst>
                    <a:ext uri="{9D8B030D-6E8A-4147-A177-3AD203B41FA5}">
                      <a16:colId xmlns:a16="http://schemas.microsoft.com/office/drawing/2014/main" val="3297349526"/>
                    </a:ext>
                  </a:extLst>
                </a:gridCol>
                <a:gridCol w="3520712">
                  <a:extLst>
                    <a:ext uri="{9D8B030D-6E8A-4147-A177-3AD203B41FA5}">
                      <a16:colId xmlns:a16="http://schemas.microsoft.com/office/drawing/2014/main" val="661240353"/>
                    </a:ext>
                  </a:extLst>
                </a:gridCol>
                <a:gridCol w="2403615">
                  <a:extLst>
                    <a:ext uri="{9D8B030D-6E8A-4147-A177-3AD203B41FA5}">
                      <a16:colId xmlns:a16="http://schemas.microsoft.com/office/drawing/2014/main" val="1002807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Annual revenue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Annual income per employee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4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l-SI" sz="1600" b="1" dirty="0"/>
                        <a:t>JSI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Slovenia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65 €</a:t>
                      </a:r>
                      <a:r>
                        <a:rPr lang="en-SI" sz="1600" dirty="0"/>
                        <a:t> m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53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400 €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057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/>
                        <a:t>MPS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SI" sz="1600" dirty="0"/>
                        <a:t>Germany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2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300 €</a:t>
                      </a:r>
                      <a:r>
                        <a:rPr lang="en-SI" sz="1600" dirty="0"/>
                        <a:t> m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93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300 €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618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/>
                        <a:t>CNRS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SI" sz="1600" dirty="0"/>
                        <a:t>France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4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000 €</a:t>
                      </a:r>
                      <a:r>
                        <a:rPr lang="en-SI" sz="1600" dirty="0"/>
                        <a:t> m</a:t>
                      </a:r>
                      <a:endParaRPr lang="sl-SI" sz="16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121</a:t>
                      </a:r>
                      <a:r>
                        <a:rPr lang="en-SI" sz="1600" dirty="0"/>
                        <a:t>,</a:t>
                      </a:r>
                      <a:r>
                        <a:rPr lang="sl-SI" sz="1600" dirty="0"/>
                        <a:t>200 €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4704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6EB479-56FF-4A0A-BD5C-29C2A63A6A07}"/>
              </a:ext>
            </a:extLst>
          </p:cNvPr>
          <p:cNvSpPr txBox="1"/>
          <p:nvPr/>
        </p:nvSpPr>
        <p:spPr>
          <a:xfrm>
            <a:off x="768304" y="3674066"/>
            <a:ext cx="202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>
                <a:solidFill>
                  <a:schemeClr val="accent1"/>
                </a:solidFill>
              </a:rPr>
              <a:t>Employees</a:t>
            </a:r>
            <a:endParaRPr lang="sl-SI" b="1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4AAEC1-DFB9-4451-BB22-0F64A8436E71}"/>
              </a:ext>
            </a:extLst>
          </p:cNvPr>
          <p:cNvSpPr txBox="1"/>
          <p:nvPr/>
        </p:nvSpPr>
        <p:spPr>
          <a:xfrm>
            <a:off x="768304" y="5625624"/>
            <a:ext cx="202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>
                <a:solidFill>
                  <a:schemeClr val="accent1"/>
                </a:solidFill>
              </a:rPr>
              <a:t>Revenue</a:t>
            </a:r>
            <a:endParaRPr lang="sl-SI" b="1" dirty="0">
              <a:solidFill>
                <a:schemeClr val="accent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CEAEC51-6458-4BB9-9778-092AF75FDA61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C25E3E7-AF3B-4ACD-B3AC-79CF0F33D886}"/>
              </a:ext>
            </a:extLst>
          </p:cNvPr>
          <p:cNvCxnSpPr>
            <a:cxnSpLocks/>
          </p:cNvCxnSpPr>
          <p:nvPr/>
        </p:nvCxnSpPr>
        <p:spPr>
          <a:xfrm>
            <a:off x="821224" y="4057941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8FDDC04-04DB-447E-982C-B03E3AE958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43" y="2332359"/>
            <a:ext cx="710507" cy="710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083FB3-E614-4D0A-A9F9-7056BACFB7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3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0" y="2226729"/>
            <a:ext cx="847317" cy="8341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9474B8-0FCF-45B9-8698-D09ED0187DAC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are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period 2022-2024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7ECA1-14EF-4E51-A9C5-F1BC0521AD85}"/>
              </a:ext>
            </a:extLst>
          </p:cNvPr>
          <p:cNvSpPr txBox="1"/>
          <p:nvPr/>
        </p:nvSpPr>
        <p:spPr>
          <a:xfrm>
            <a:off x="872203" y="1565687"/>
            <a:ext cx="99761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dirty="0"/>
              <a:t>Jožef Stefan Institute (JSI) // Ma</a:t>
            </a:r>
            <a:r>
              <a:rPr lang="en-SI" dirty="0"/>
              <a:t>x</a:t>
            </a:r>
            <a:r>
              <a:rPr lang="sl-SI" dirty="0"/>
              <a:t> Planck Institute (MPS) // French National Centre for Scientific Research (CNRS)</a:t>
            </a:r>
          </a:p>
        </p:txBody>
      </p:sp>
    </p:spTree>
    <p:extLst>
      <p:ext uri="{BB962C8B-B14F-4D97-AF65-F5344CB8AC3E}">
        <p14:creationId xmlns:p14="http://schemas.microsoft.com/office/powerpoint/2010/main" val="8368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66208F-D2EE-4DA3-B047-EE742D2061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83" y="2660402"/>
            <a:ext cx="5023646" cy="3349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8A8C7-7545-4D6D-9482-4034D7CC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8"/>
            <a:ext cx="6428591" cy="1325563"/>
          </a:xfrm>
        </p:spPr>
        <p:txBody>
          <a:bodyPr/>
          <a:lstStyle/>
          <a:p>
            <a:r>
              <a:rPr lang="sl-SI" dirty="0"/>
              <a:t>Public cooperation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7AF945C-CC66-4663-A67F-8CEE2EB0DC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1502" y="3037375"/>
            <a:ext cx="2873928" cy="2200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Colloquia 
Gallery
School visits
Days</a:t>
            </a:r>
            <a:r>
              <a:rPr lang="en-SI" sz="1800" dirty="0">
                <a:solidFill>
                  <a:schemeClr val="accent1"/>
                </a:solidFill>
              </a:rPr>
              <a:t> of Jožef Stefan</a:t>
            </a:r>
            <a:r>
              <a:rPr lang="en-US" sz="1800" dirty="0">
                <a:solidFill>
                  <a:schemeClr val="accent1"/>
                </a:solidFill>
              </a:rPr>
              <a:t>
Open Day</a:t>
            </a:r>
            <a:endParaRPr lang="sl-SI" sz="1800" dirty="0">
              <a:solidFill>
                <a:schemeClr val="accent1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B28C69E-B0BF-4258-AADE-BF90A64D166F}"/>
              </a:ext>
            </a:extLst>
          </p:cNvPr>
          <p:cNvSpPr txBox="1">
            <a:spLocks/>
          </p:cNvSpPr>
          <p:nvPr/>
        </p:nvSpPr>
        <p:spPr>
          <a:xfrm>
            <a:off x="2867432" y="3037374"/>
            <a:ext cx="2115937" cy="26012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l-SI" sz="1800" dirty="0"/>
              <a:t> </a:t>
            </a:r>
            <a:r>
              <a:rPr lang="sl-SI" sz="1800" b="1" dirty="0"/>
              <a:t>1</a:t>
            </a:r>
            <a:r>
              <a:rPr lang="en-SI" sz="1800" b="1" dirty="0"/>
              <a:t>,</a:t>
            </a:r>
            <a:r>
              <a:rPr lang="sl-SI" sz="1800" b="1" dirty="0"/>
              <a:t>200</a:t>
            </a:r>
          </a:p>
          <a:p>
            <a:pPr marL="0" indent="0" algn="r">
              <a:buNone/>
            </a:pPr>
            <a:r>
              <a:rPr lang="sl-SI" sz="1800" b="1" dirty="0"/>
              <a:t>9</a:t>
            </a:r>
            <a:r>
              <a:rPr lang="en-SI" sz="1800" b="1" dirty="0"/>
              <a:t>,</a:t>
            </a:r>
            <a:r>
              <a:rPr lang="sl-SI" sz="1800" b="1" dirty="0"/>
              <a:t>450</a:t>
            </a:r>
          </a:p>
          <a:p>
            <a:pPr marL="0" indent="0" algn="r">
              <a:buNone/>
            </a:pPr>
            <a:r>
              <a:rPr lang="sl-SI" sz="1800" b="1" dirty="0"/>
              <a:t>1</a:t>
            </a:r>
            <a:r>
              <a:rPr lang="en-SI" sz="1800" b="1" dirty="0"/>
              <a:t>,</a:t>
            </a:r>
            <a:r>
              <a:rPr lang="sl-SI" sz="1800" b="1" dirty="0"/>
              <a:t>070</a:t>
            </a:r>
            <a:endParaRPr lang="sl-SI" sz="1800" dirty="0"/>
          </a:p>
          <a:p>
            <a:pPr marL="0" indent="0" algn="r">
              <a:buNone/>
            </a:pPr>
            <a:r>
              <a:rPr lang="sl-SI" sz="1800" b="1" dirty="0"/>
              <a:t>1,000</a:t>
            </a:r>
          </a:p>
          <a:p>
            <a:pPr marL="0" indent="0" algn="r">
              <a:buNone/>
            </a:pPr>
            <a:r>
              <a:rPr lang="sl-SI" sz="1800" b="1" dirty="0"/>
              <a:t>2</a:t>
            </a:r>
            <a:r>
              <a:rPr lang="en-SI" sz="1800" b="1" dirty="0"/>
              <a:t>,</a:t>
            </a:r>
            <a:r>
              <a:rPr lang="sl-SI" sz="1800" b="1" dirty="0"/>
              <a:t>000</a:t>
            </a:r>
            <a:r>
              <a:rPr lang="sl-SI" sz="1800" dirty="0"/>
              <a:t> </a:t>
            </a:r>
          </a:p>
          <a:p>
            <a:pPr marL="0" indent="0" algn="r">
              <a:buNone/>
            </a:pPr>
            <a:r>
              <a:rPr lang="sl-SI" sz="1800" b="1" dirty="0"/>
              <a:t>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7B8F84-A287-47D4-A3E1-8900BDF727F9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D2567C4-B822-438D-8A8C-0FC11E72F6FE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83222A-F7F2-49D9-B28E-AACF8FDF36B3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 of more than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en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700+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visitors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61476-CFED-4EE8-A288-DEA93425D8A7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are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9C5ED-9F02-4083-9EAA-C91044687D5B}"/>
              </a:ext>
            </a:extLst>
          </p:cNvPr>
          <p:cNvSpPr txBox="1"/>
          <p:nvPr/>
        </p:nvSpPr>
        <p:spPr>
          <a:xfrm>
            <a:off x="838201" y="1565687"/>
            <a:ext cx="689225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visitors to </a:t>
            </a:r>
            <a:r>
              <a:rPr lang="en-SI" dirty="0"/>
              <a:t>JSI </a:t>
            </a:r>
            <a:r>
              <a:rPr lang="en-US" dirty="0"/>
              <a:t>events </a:t>
            </a:r>
            <a:r>
              <a:rPr lang="en-US" dirty="0" err="1"/>
              <a:t>organised</a:t>
            </a:r>
            <a:r>
              <a:rPr lang="en-US" dirty="0"/>
              <a:t> for different </a:t>
            </a:r>
            <a:r>
              <a:rPr lang="en-SI" dirty="0"/>
              <a:t>groups</a:t>
            </a:r>
            <a:r>
              <a:rPr lang="en-US" dirty="0"/>
              <a:t> and number of visitors to the </a:t>
            </a:r>
            <a:r>
              <a:rPr lang="pl-PL" sz="1800" dirty="0"/>
              <a:t>Nuclear Technology Training Centre</a:t>
            </a:r>
            <a:endParaRPr lang="sl-SI" sz="1800" dirty="0"/>
          </a:p>
          <a:p>
            <a:endParaRPr lang="sl-S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C3CBD3-A7B6-4C10-AC45-D63EDC84F60E}"/>
              </a:ext>
            </a:extLst>
          </p:cNvPr>
          <p:cNvSpPr txBox="1">
            <a:spLocks/>
          </p:cNvSpPr>
          <p:nvPr/>
        </p:nvSpPr>
        <p:spPr>
          <a:xfrm>
            <a:off x="883471" y="2675052"/>
            <a:ext cx="2873928" cy="3623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b="1">
                <a:solidFill>
                  <a:schemeClr val="accent1"/>
                </a:solidFill>
              </a:rPr>
              <a:t>Events</a:t>
            </a:r>
            <a:endParaRPr lang="sl-SI" sz="1800" b="1" dirty="0">
              <a:solidFill>
                <a:schemeClr val="accent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468592-26D7-4061-9F0D-9B6244856976}"/>
              </a:ext>
            </a:extLst>
          </p:cNvPr>
          <p:cNvSpPr txBox="1">
            <a:spLocks/>
          </p:cNvSpPr>
          <p:nvPr/>
        </p:nvSpPr>
        <p:spPr>
          <a:xfrm>
            <a:off x="883471" y="5124817"/>
            <a:ext cx="2718711" cy="12458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chemeClr val="accent1"/>
                </a:solidFill>
              </a:rPr>
              <a:t>Nuclear Technology Training Centre</a:t>
            </a:r>
            <a:endParaRPr lang="sl-SI" sz="1800" b="1" dirty="0">
              <a:solidFill>
                <a:schemeClr val="accent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672873B-E9D7-44DF-BB5B-E89808E12242}"/>
              </a:ext>
            </a:extLst>
          </p:cNvPr>
          <p:cNvSpPr txBox="1">
            <a:spLocks/>
          </p:cNvSpPr>
          <p:nvPr/>
        </p:nvSpPr>
        <p:spPr>
          <a:xfrm>
            <a:off x="2866950" y="5124817"/>
            <a:ext cx="2115937" cy="26012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l-SI" sz="1800" b="1" dirty="0"/>
              <a:t>7</a:t>
            </a:r>
            <a:r>
              <a:rPr lang="en-SI" sz="1800" b="1" dirty="0"/>
              <a:t>,</a:t>
            </a:r>
            <a:r>
              <a:rPr lang="sl-SI" sz="1800" b="1" dirty="0"/>
              <a:t>020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782950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A8C7-7545-4D6D-9482-4034D7CC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8"/>
            <a:ext cx="6428591" cy="1325563"/>
          </a:xfrm>
        </p:spPr>
        <p:txBody>
          <a:bodyPr/>
          <a:lstStyle/>
          <a:p>
            <a:r>
              <a:rPr lang="sl-SI" dirty="0"/>
              <a:t>Appear</a:t>
            </a:r>
            <a:r>
              <a:rPr lang="en-SI" dirty="0" err="1"/>
              <a:t>ances</a:t>
            </a:r>
            <a:r>
              <a:rPr lang="sl-SI" dirty="0"/>
              <a:t> in the media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7B8F84-A287-47D4-A3E1-8900BDF727F9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D2567C4-B822-438D-8A8C-0FC11E72F6FE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83222A-F7F2-49D9-B28E-AACF8FDF36B3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</a:rPr>
              <a:t>2811</a:t>
            </a:r>
          </a:p>
          <a:p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edia releases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9C5ED-9F02-4083-9EAA-C91044687D5B}"/>
              </a:ext>
            </a:extLst>
          </p:cNvPr>
          <p:cNvSpPr txBox="1"/>
          <p:nvPr/>
        </p:nvSpPr>
        <p:spPr>
          <a:xfrm>
            <a:off x="838200" y="1565687"/>
            <a:ext cx="68745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I" dirty="0"/>
              <a:t>I</a:t>
            </a:r>
            <a:r>
              <a:rPr lang="en-US" dirty="0" err="1"/>
              <a:t>ncidence</a:t>
            </a:r>
            <a:r>
              <a:rPr lang="en-SI" dirty="0"/>
              <a:t>s</a:t>
            </a:r>
            <a:r>
              <a:rPr lang="en-US" dirty="0"/>
              <a:t> of the Jožef Stefan Institute and </a:t>
            </a:r>
            <a:r>
              <a:rPr lang="en-SI" dirty="0"/>
              <a:t>the </a:t>
            </a:r>
            <a:r>
              <a:rPr lang="en-US" dirty="0"/>
              <a:t>
Director Prof. Dr. </a:t>
            </a:r>
            <a:r>
              <a:rPr lang="en-US" dirty="0" err="1"/>
              <a:t>Boštjan</a:t>
            </a:r>
            <a:r>
              <a:rPr lang="en-US" dirty="0"/>
              <a:t> </a:t>
            </a:r>
            <a:r>
              <a:rPr lang="en-US" dirty="0" err="1"/>
              <a:t>Zalar</a:t>
            </a:r>
            <a:r>
              <a:rPr lang="en-US" dirty="0"/>
              <a:t> </a:t>
            </a:r>
            <a:r>
              <a:rPr lang="en-SI" dirty="0"/>
              <a:t>appearing </a:t>
            </a:r>
            <a:r>
              <a:rPr lang="en-US" dirty="0"/>
              <a:t>in print and online media</a:t>
            </a:r>
            <a:endParaRPr lang="sl-SI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EBBF1-3578-436E-AA43-D58DEB59E675}"/>
              </a:ext>
            </a:extLst>
          </p:cNvPr>
          <p:cNvSpPr txBox="1"/>
          <p:nvPr/>
        </p:nvSpPr>
        <p:spPr>
          <a:xfrm>
            <a:off x="6266350" y="3322060"/>
            <a:ext cx="2110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b="1" dirty="0"/>
              <a:t>M</a:t>
            </a:r>
            <a:r>
              <a:rPr lang="en-US" b="1" dirty="0" err="1"/>
              <a:t>edia</a:t>
            </a:r>
            <a:r>
              <a:rPr lang="en-US" b="1" dirty="0"/>
              <a:t> </a:t>
            </a:r>
            <a:r>
              <a:rPr lang="en-US" dirty="0"/>
              <a:t>that wrote the most on these topics:</a:t>
            </a:r>
            <a:endParaRPr lang="sl-SI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4082D4-63F4-401C-99A6-3E835DB9E403}"/>
              </a:ext>
            </a:extLst>
          </p:cNvPr>
          <p:cNvSpPr txBox="1"/>
          <p:nvPr/>
        </p:nvSpPr>
        <p:spPr>
          <a:xfrm>
            <a:off x="8870212" y="3322060"/>
            <a:ext cx="2110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Authors </a:t>
            </a:r>
            <a:r>
              <a:rPr lang="en-US" dirty="0"/>
              <a:t>who wrote the most on the</a:t>
            </a:r>
            <a:r>
              <a:rPr lang="en-SI" dirty="0"/>
              <a:t>se</a:t>
            </a:r>
            <a:r>
              <a:rPr lang="en-US" dirty="0"/>
              <a:t> topics:</a:t>
            </a:r>
            <a:endParaRPr lang="sl-SI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546265-749F-4611-A806-557FFCA4BA82}"/>
              </a:ext>
            </a:extLst>
          </p:cNvPr>
          <p:cNvSpPr/>
          <p:nvPr/>
        </p:nvSpPr>
        <p:spPr>
          <a:xfrm>
            <a:off x="774404" y="2521848"/>
            <a:ext cx="3085489" cy="30854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accent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E96692-57CE-4E03-8F3D-76D8AA83B764}"/>
              </a:ext>
            </a:extLst>
          </p:cNvPr>
          <p:cNvSpPr/>
          <p:nvPr/>
        </p:nvSpPr>
        <p:spPr>
          <a:xfrm>
            <a:off x="2519473" y="2465079"/>
            <a:ext cx="1659526" cy="165952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6D99C-30C9-463C-AEE9-AF0EB1DAF492}"/>
              </a:ext>
            </a:extLst>
          </p:cNvPr>
          <p:cNvSpPr txBox="1"/>
          <p:nvPr/>
        </p:nvSpPr>
        <p:spPr>
          <a:xfrm>
            <a:off x="4786998" y="2777573"/>
            <a:ext cx="127702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l-SI" sz="3200" b="1" dirty="0">
                <a:solidFill>
                  <a:schemeClr val="accent6"/>
                </a:solidFill>
              </a:rPr>
              <a:t>23 %</a:t>
            </a:r>
          </a:p>
          <a:p>
            <a:pPr>
              <a:defRPr/>
            </a:pPr>
            <a:r>
              <a:rPr lang="sl-SI" dirty="0">
                <a:solidFill>
                  <a:schemeClr val="accent6"/>
                </a:solidFill>
              </a:rPr>
              <a:t>posts in 
print media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2DF901-CD8F-47E3-80AD-7C290A128BD3}"/>
              </a:ext>
            </a:extLst>
          </p:cNvPr>
          <p:cNvSpPr txBox="1"/>
          <p:nvPr/>
        </p:nvSpPr>
        <p:spPr>
          <a:xfrm>
            <a:off x="1267079" y="4002034"/>
            <a:ext cx="1761554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>
                <a:solidFill>
                  <a:schemeClr val="bg1"/>
                </a:solidFill>
              </a:rPr>
              <a:t>77 %</a:t>
            </a:r>
            <a:r>
              <a:rPr lang="sl-SI" sz="2400" b="1" dirty="0">
                <a:solidFill>
                  <a:schemeClr val="bg1"/>
                </a:solidFill>
              </a:rPr>
              <a:t>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bg1"/>
                </a:solidFill>
              </a:rPr>
              <a:t>p</a:t>
            </a:r>
            <a:r>
              <a:rPr lang="en-SI" dirty="0">
                <a:solidFill>
                  <a:schemeClr val="bg1"/>
                </a:solidFill>
              </a:rPr>
              <a:t>ublications in online media</a:t>
            </a:r>
            <a:endParaRPr lang="sl-SI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90A1FB-2A2F-4858-937D-FD937D5EE9D3}"/>
              </a:ext>
            </a:extLst>
          </p:cNvPr>
          <p:cNvCxnSpPr>
            <a:cxnSpLocks/>
          </p:cNvCxnSpPr>
          <p:nvPr/>
        </p:nvCxnSpPr>
        <p:spPr>
          <a:xfrm flipH="1">
            <a:off x="3720701" y="3007317"/>
            <a:ext cx="8077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31FB70-8CB9-4350-ACD8-FA25837AEA5F}"/>
              </a:ext>
            </a:extLst>
          </p:cNvPr>
          <p:cNvCxnSpPr>
            <a:cxnSpLocks/>
          </p:cNvCxnSpPr>
          <p:nvPr/>
        </p:nvCxnSpPr>
        <p:spPr>
          <a:xfrm>
            <a:off x="4550616" y="2779507"/>
            <a:ext cx="0" cy="132150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8B3F02A-3C1E-491E-B636-2CB4A405CE66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>
                <a:solidFill>
                  <a:schemeClr val="bg1">
                    <a:lumMod val="50000"/>
                  </a:schemeClr>
                </a:solidFill>
              </a:rPr>
              <a:t>Data are for 2024</a:t>
            </a:r>
            <a:endParaRPr lang="sl-S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59A44F-B7D8-42CE-AFF5-45A005F4935E}"/>
              </a:ext>
            </a:extLst>
          </p:cNvPr>
          <p:cNvSpPr txBox="1"/>
          <p:nvPr/>
        </p:nvSpPr>
        <p:spPr>
          <a:xfrm>
            <a:off x="6351959" y="4261101"/>
            <a:ext cx="29572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novice.najdi.si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sta.si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Delo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Megafon.si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rtvslo.si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1BEB6D-ACC8-4359-9961-0C0555C1296F}"/>
              </a:ext>
            </a:extLst>
          </p:cNvPr>
          <p:cNvSpPr txBox="1"/>
          <p:nvPr/>
        </p:nvSpPr>
        <p:spPr>
          <a:xfrm>
            <a:off x="9037863" y="4234150"/>
            <a:ext cx="29572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STA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Saša Senica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Marko Medvešček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Branko Janjič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b="1" dirty="0">
                <a:solidFill>
                  <a:schemeClr val="accent1"/>
                </a:solidFill>
              </a:rPr>
              <a:t>G. C.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8911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F551AF-46B9-41D6-90BF-88C510985A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1130F0-E7D8-4753-AD77-74B26A673C9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5046233" cy="52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Thank</a:t>
            </a:r>
            <a:r>
              <a:rPr lang="en-SI" dirty="0">
                <a:solidFill>
                  <a:schemeClr val="bg1"/>
                </a:solidFill>
              </a:rPr>
              <a:t> you</a:t>
            </a:r>
            <a:r>
              <a:rPr lang="sl-SI" dirty="0">
                <a:solidFill>
                  <a:schemeClr val="bg1"/>
                </a:solidFill>
              </a:rPr>
              <a:t> for </a:t>
            </a:r>
            <a:r>
              <a:rPr lang="en-SI" dirty="0">
                <a:solidFill>
                  <a:schemeClr val="bg1"/>
                </a:solidFill>
              </a:rPr>
              <a:t>your</a:t>
            </a:r>
            <a:r>
              <a:rPr lang="sl-SI" dirty="0">
                <a:solidFill>
                  <a:schemeClr val="bg1"/>
                </a:solidFill>
              </a:rPr>
              <a:t> attention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B3D7D8-4E3C-4416-8B92-3B5B47338B06}"/>
              </a:ext>
            </a:extLst>
          </p:cNvPr>
          <p:cNvCxnSpPr>
            <a:cxnSpLocks/>
          </p:cNvCxnSpPr>
          <p:nvPr/>
        </p:nvCxnSpPr>
        <p:spPr>
          <a:xfrm>
            <a:off x="838199" y="1027906"/>
            <a:ext cx="122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5C9912-D089-43E5-AFFD-749B8E527EDB}"/>
              </a:ext>
            </a:extLst>
          </p:cNvPr>
          <p:cNvSpPr txBox="1"/>
          <p:nvPr/>
        </p:nvSpPr>
        <p:spPr>
          <a:xfrm>
            <a:off x="838200" y="4292750"/>
            <a:ext cx="687456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Jožef</a:t>
            </a:r>
            <a:r>
              <a:rPr lang="en-US" dirty="0">
                <a:solidFill>
                  <a:schemeClr val="bg1"/>
                </a:solidFill>
              </a:rPr>
              <a:t> Stefan</a:t>
            </a:r>
            <a:r>
              <a:rPr lang="en-SI" dirty="0">
                <a:solidFill>
                  <a:schemeClr val="bg1"/>
                </a:solidFill>
              </a:rPr>
              <a:t> Institute</a:t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>Jamova cesta 39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1000 Ljubljana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</a:rPr>
              <a:t>Sloveni</a:t>
            </a:r>
            <a:r>
              <a:rPr lang="en-US" dirty="0">
                <a:solidFill>
                  <a:schemeClr val="bg1"/>
                </a:solidFill>
              </a:rPr>
              <a:t>j</a:t>
            </a:r>
            <a:r>
              <a:rPr lang="sl-SI" dirty="0">
                <a:solidFill>
                  <a:schemeClr val="bg1"/>
                </a:solidFill>
              </a:rPr>
              <a:t>a</a:t>
            </a:r>
            <a:br>
              <a:rPr lang="sl-SI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https://www.ijs.si/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2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12">
            <a:extLst>
              <a:ext uri="{FF2B5EF4-FFF2-40B4-BE49-F238E27FC236}">
                <a16:creationId xmlns:a16="http://schemas.microsoft.com/office/drawing/2014/main" id="{518B09E7-E291-EFBC-696F-0A770C190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"/>
          <a:stretch/>
        </p:blipFill>
        <p:spPr>
          <a:xfrm>
            <a:off x="687471" y="1994482"/>
            <a:ext cx="3486051" cy="3823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E162A-DF57-4678-AB0A-0131D2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4159"/>
            <a:ext cx="3758967" cy="523600"/>
          </a:xfrm>
        </p:spPr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158014-2F47-4077-A42E-BAD13FBC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555" y="3838468"/>
            <a:ext cx="5558406" cy="1941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effectLst/>
              </a:rPr>
              <a:t>Jožef</a:t>
            </a:r>
            <a:r>
              <a:rPr lang="en-US" dirty="0">
                <a:effectLst/>
              </a:rPr>
              <a:t> Stefan: distinguished 19th century physicist, most famous for his work on the Stefan-Boltzmann law of black-body radiation</a:t>
            </a:r>
            <a:endParaRPr lang="sl-SI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DAC50F-E1F0-43B8-B116-D0E302AA3F02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672CFF7-2E1F-4596-B39A-D1F9CCFA8484}"/>
              </a:ext>
            </a:extLst>
          </p:cNvPr>
          <p:cNvSpPr txBox="1">
            <a:spLocks/>
          </p:cNvSpPr>
          <p:nvPr/>
        </p:nvSpPr>
        <p:spPr>
          <a:xfrm>
            <a:off x="4981675" y="4901565"/>
            <a:ext cx="2572597" cy="11617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/>
              <a:t>Jožef</a:t>
            </a:r>
            <a:r>
              <a:rPr lang="en-US" b="1" dirty="0"/>
              <a:t> Stefan</a:t>
            </a:r>
            <a:br>
              <a:rPr lang="en-US" b="1" dirty="0"/>
            </a:br>
            <a:r>
              <a:rPr lang="en-US" dirty="0"/>
              <a:t>1835–1893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3A7762-2C6D-481C-9268-D34658F7945F}"/>
              </a:ext>
            </a:extLst>
          </p:cNvPr>
          <p:cNvSpPr txBox="1">
            <a:spLocks/>
          </p:cNvSpPr>
          <p:nvPr/>
        </p:nvSpPr>
        <p:spPr>
          <a:xfrm>
            <a:off x="838199" y="1124159"/>
            <a:ext cx="3829260" cy="52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Name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8503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6A38-6B56-4945-836B-82A8E6DF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History</a:t>
            </a:r>
            <a:endParaRPr lang="sl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D8E804-2FD1-49E4-A398-20D6F473109B}"/>
              </a:ext>
            </a:extLst>
          </p:cNvPr>
          <p:cNvCxnSpPr>
            <a:cxnSpLocks/>
          </p:cNvCxnSpPr>
          <p:nvPr/>
        </p:nvCxnSpPr>
        <p:spPr>
          <a:xfrm>
            <a:off x="0" y="4524668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43C554-6E28-4DCC-8E14-651E3C07C1C9}"/>
              </a:ext>
            </a:extLst>
          </p:cNvPr>
          <p:cNvSpPr txBox="1"/>
          <p:nvPr/>
        </p:nvSpPr>
        <p:spPr>
          <a:xfrm>
            <a:off x="838200" y="1565687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I" dirty="0"/>
              <a:t>Institute m</a:t>
            </a:r>
            <a:r>
              <a:rPr lang="en-US" dirty="0" err="1"/>
              <a:t>ilestones</a:t>
            </a:r>
            <a:r>
              <a:rPr lang="en-US" dirty="0"/>
              <a:t> and growth </a:t>
            </a:r>
            <a:r>
              <a:rPr lang="en-SI" dirty="0"/>
              <a:t>in the number</a:t>
            </a:r>
            <a:r>
              <a:rPr lang="en-US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en-US" dirty="0"/>
              <a:t>employees</a:t>
            </a:r>
            <a:endParaRPr lang="sl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EEB7E-C4FF-47AC-8FD2-8CD4073CF56D}"/>
              </a:ext>
            </a:extLst>
          </p:cNvPr>
          <p:cNvSpPr txBox="1"/>
          <p:nvPr/>
        </p:nvSpPr>
        <p:spPr>
          <a:xfrm rot="5400000">
            <a:off x="1082062" y="4777606"/>
            <a:ext cx="553998" cy="1051503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Establishment of the Physic</a:t>
            </a:r>
            <a:r>
              <a:rPr lang="en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Institute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FE087-A370-4F5B-8960-9C1344425749}"/>
              </a:ext>
            </a:extLst>
          </p:cNvPr>
          <p:cNvSpPr txBox="1"/>
          <p:nvPr/>
        </p:nvSpPr>
        <p:spPr>
          <a:xfrm rot="5400000">
            <a:off x="2394398" y="4777606"/>
            <a:ext cx="553998" cy="105150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Jožef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Stefan</a:t>
            </a:r>
            <a:endParaRPr lang="en-SI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534988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Nuclear Institute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35592C-0A3A-4258-890A-64B3E3AD08F0}"/>
              </a:ext>
            </a:extLst>
          </p:cNvPr>
          <p:cNvSpPr txBox="1"/>
          <p:nvPr/>
        </p:nvSpPr>
        <p:spPr>
          <a:xfrm rot="5400000">
            <a:off x="4798977" y="4301909"/>
            <a:ext cx="369332" cy="1818231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“Jožef Stefan”</a:t>
            </a:r>
            <a:endParaRPr lang="en-SI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534988"/>
            <a:r>
              <a:rPr lang="en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7CE312-CF84-4F93-A8F3-8F52F598E579}"/>
              </a:ext>
            </a:extLst>
          </p:cNvPr>
          <p:cNvSpPr txBox="1"/>
          <p:nvPr/>
        </p:nvSpPr>
        <p:spPr>
          <a:xfrm rot="5400000">
            <a:off x="9258219" y="4854233"/>
            <a:ext cx="369332" cy="71358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sl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sl-SI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sl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ERC </a:t>
            </a:r>
            <a:r>
              <a:rPr lang="sl-SI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4E0036-1F11-44DC-88C1-453E22078524}"/>
              </a:ext>
            </a:extLst>
          </p:cNvPr>
          <p:cNvSpPr txBox="1"/>
          <p:nvPr/>
        </p:nvSpPr>
        <p:spPr>
          <a:xfrm rot="5400000">
            <a:off x="8211459" y="4795922"/>
            <a:ext cx="738664" cy="1199537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Jožef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Stefan International Postgraduate School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7F0CFB-E29A-4782-AF3E-25423564BCCA}"/>
              </a:ext>
            </a:extLst>
          </p:cNvPr>
          <p:cNvSpPr txBox="1"/>
          <p:nvPr/>
        </p:nvSpPr>
        <p:spPr>
          <a:xfrm rot="5400000">
            <a:off x="6989742" y="4666735"/>
            <a:ext cx="369332" cy="108857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Technology Park JSI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840797-CF35-453A-BE09-2EE99FF418B3}"/>
              </a:ext>
            </a:extLst>
          </p:cNvPr>
          <p:cNvSpPr txBox="1"/>
          <p:nvPr/>
        </p:nvSpPr>
        <p:spPr>
          <a:xfrm rot="5400000">
            <a:off x="5793754" y="4789359"/>
            <a:ext cx="553998" cy="1027997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</a:t>
            </a:r>
            <a:r>
              <a:rPr lang="en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2000 new researchers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2C960E-65C2-40D1-856B-8263759726E9}"/>
              </a:ext>
            </a:extLst>
          </p:cNvPr>
          <p:cNvSpPr txBox="1"/>
          <p:nvPr/>
        </p:nvSpPr>
        <p:spPr>
          <a:xfrm rot="5400000">
            <a:off x="3485732" y="4844565"/>
            <a:ext cx="369332" cy="73291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TRIGA</a:t>
            </a:r>
            <a:endParaRPr lang="en-SI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534988"/>
            <a:r>
              <a:rPr lang="en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Reactor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0366662-54B2-4773-9559-039819B43929}"/>
              </a:ext>
            </a:extLst>
          </p:cNvPr>
          <p:cNvSpPr txBox="1"/>
          <p:nvPr/>
        </p:nvSpPr>
        <p:spPr>
          <a:xfrm rot="5400000">
            <a:off x="10052293" y="4888258"/>
            <a:ext cx="923330" cy="1199535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Research Centre on Artificial Intelligence (UNESCO)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79F1089-0DA0-43D2-8B6A-DC0359BE3639}"/>
              </a:ext>
            </a:extLst>
          </p:cNvPr>
          <p:cNvCxnSpPr>
            <a:cxnSpLocks/>
          </p:cNvCxnSpPr>
          <p:nvPr/>
        </p:nvCxnSpPr>
        <p:spPr>
          <a:xfrm flipV="1">
            <a:off x="1050813" y="2357593"/>
            <a:ext cx="0" cy="234794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C58ECC2-0F8A-4639-A424-0F1176E4E792}"/>
              </a:ext>
            </a:extLst>
          </p:cNvPr>
          <p:cNvCxnSpPr>
            <a:cxnSpLocks/>
          </p:cNvCxnSpPr>
          <p:nvPr/>
        </p:nvCxnSpPr>
        <p:spPr>
          <a:xfrm flipV="1">
            <a:off x="2715244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C97D14D-CC00-4F1D-B6F1-788EB7878CC0}"/>
              </a:ext>
            </a:extLst>
          </p:cNvPr>
          <p:cNvCxnSpPr>
            <a:cxnSpLocks/>
          </p:cNvCxnSpPr>
          <p:nvPr/>
        </p:nvCxnSpPr>
        <p:spPr>
          <a:xfrm flipV="1">
            <a:off x="3556510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BFB3AFC-BAE2-4193-95EF-204DBB5F1996}"/>
              </a:ext>
            </a:extLst>
          </p:cNvPr>
          <p:cNvCxnSpPr>
            <a:cxnSpLocks/>
          </p:cNvCxnSpPr>
          <p:nvPr/>
        </p:nvCxnSpPr>
        <p:spPr>
          <a:xfrm flipV="1">
            <a:off x="4145105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9FE79DF-D5DE-4064-8F7E-2274414E284E}"/>
              </a:ext>
            </a:extLst>
          </p:cNvPr>
          <p:cNvCxnSpPr>
            <a:cxnSpLocks/>
          </p:cNvCxnSpPr>
          <p:nvPr/>
        </p:nvCxnSpPr>
        <p:spPr>
          <a:xfrm flipV="1">
            <a:off x="6212345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87872A2-1E22-4584-8D60-0DCF6ABA7A4E}"/>
              </a:ext>
            </a:extLst>
          </p:cNvPr>
          <p:cNvCxnSpPr>
            <a:cxnSpLocks/>
          </p:cNvCxnSpPr>
          <p:nvPr/>
        </p:nvCxnSpPr>
        <p:spPr>
          <a:xfrm flipV="1">
            <a:off x="7119662" y="2357593"/>
            <a:ext cx="0" cy="204214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7119E55-0FA1-4C8A-A6DE-B8E7A6D88F05}"/>
              </a:ext>
            </a:extLst>
          </p:cNvPr>
          <p:cNvCxnSpPr>
            <a:cxnSpLocks/>
          </p:cNvCxnSpPr>
          <p:nvPr/>
        </p:nvCxnSpPr>
        <p:spPr>
          <a:xfrm flipV="1">
            <a:off x="8704018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BDF1201-186F-450A-B7FF-5163EF25CBE6}"/>
              </a:ext>
            </a:extLst>
          </p:cNvPr>
          <p:cNvCxnSpPr>
            <a:cxnSpLocks/>
          </p:cNvCxnSpPr>
          <p:nvPr/>
        </p:nvCxnSpPr>
        <p:spPr>
          <a:xfrm flipV="1">
            <a:off x="10776877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6BA4180-57E5-46F1-B2F0-B0292470BBFE}"/>
              </a:ext>
            </a:extLst>
          </p:cNvPr>
          <p:cNvCxnSpPr>
            <a:cxnSpLocks/>
          </p:cNvCxnSpPr>
          <p:nvPr/>
        </p:nvCxnSpPr>
        <p:spPr>
          <a:xfrm flipV="1">
            <a:off x="9747325" y="2357592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06187EC-8B0A-4762-8D3D-5794D6248CAA}"/>
              </a:ext>
            </a:extLst>
          </p:cNvPr>
          <p:cNvSpPr/>
          <p:nvPr/>
        </p:nvSpPr>
        <p:spPr>
          <a:xfrm>
            <a:off x="2358142" y="4184137"/>
            <a:ext cx="678900" cy="67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8FF37B89-FA40-4C21-B317-06E7226A0F47}"/>
              </a:ext>
            </a:extLst>
          </p:cNvPr>
          <p:cNvSpPr txBox="1">
            <a:spLocks/>
          </p:cNvSpPr>
          <p:nvPr/>
        </p:nvSpPr>
        <p:spPr>
          <a:xfrm>
            <a:off x="2358142" y="4431406"/>
            <a:ext cx="678900" cy="332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/>
                </a:solidFill>
              </a:rPr>
              <a:t>1959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5CEB357-C133-4F84-A157-B0D1ED8BD3B7}"/>
              </a:ext>
            </a:extLst>
          </p:cNvPr>
          <p:cNvSpPr/>
          <p:nvPr/>
        </p:nvSpPr>
        <p:spPr>
          <a:xfrm>
            <a:off x="10380914" y="4169228"/>
            <a:ext cx="678900" cy="67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BBB0F567-78D5-4623-8B79-23C9DBEDDC01}"/>
              </a:ext>
            </a:extLst>
          </p:cNvPr>
          <p:cNvSpPr txBox="1">
            <a:spLocks/>
          </p:cNvSpPr>
          <p:nvPr/>
        </p:nvSpPr>
        <p:spPr>
          <a:xfrm>
            <a:off x="10380914" y="4416497"/>
            <a:ext cx="678900" cy="332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/>
                </a:solidFill>
              </a:rPr>
              <a:t>202</a:t>
            </a:r>
            <a:r>
              <a:rPr lang="en-US" sz="1600" dirty="0">
                <a:solidFill>
                  <a:schemeClr val="bg1"/>
                </a:solidFill>
              </a:rPr>
              <a:t>0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EDC846B-3A57-405F-B3C6-77E3A54BE9E1}"/>
              </a:ext>
            </a:extLst>
          </p:cNvPr>
          <p:cNvSpPr/>
          <p:nvPr/>
        </p:nvSpPr>
        <p:spPr>
          <a:xfrm>
            <a:off x="3766178" y="4184137"/>
            <a:ext cx="678900" cy="67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8132761B-73FE-4B06-97F4-7C496C1A6483}"/>
              </a:ext>
            </a:extLst>
          </p:cNvPr>
          <p:cNvSpPr txBox="1">
            <a:spLocks/>
          </p:cNvSpPr>
          <p:nvPr/>
        </p:nvSpPr>
        <p:spPr>
          <a:xfrm>
            <a:off x="3766178" y="4431406"/>
            <a:ext cx="678900" cy="332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/>
                </a:solidFill>
              </a:rPr>
              <a:t>1969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59D3BCE-49AD-466B-A044-1B8032EA0D01}"/>
              </a:ext>
            </a:extLst>
          </p:cNvPr>
          <p:cNvSpPr/>
          <p:nvPr/>
        </p:nvSpPr>
        <p:spPr>
          <a:xfrm>
            <a:off x="695048" y="4184137"/>
            <a:ext cx="678900" cy="67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4411E75D-D74A-47B0-8B55-F722628EEDA3}"/>
              </a:ext>
            </a:extLst>
          </p:cNvPr>
          <p:cNvSpPr txBox="1">
            <a:spLocks/>
          </p:cNvSpPr>
          <p:nvPr/>
        </p:nvSpPr>
        <p:spPr>
          <a:xfrm>
            <a:off x="695048" y="4431406"/>
            <a:ext cx="678900" cy="332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/>
                </a:solidFill>
              </a:rPr>
              <a:t>1946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83A5BC1-A0BF-45AE-99CF-B937F4B104EC}"/>
              </a:ext>
            </a:extLst>
          </p:cNvPr>
          <p:cNvSpPr/>
          <p:nvPr/>
        </p:nvSpPr>
        <p:spPr>
          <a:xfrm>
            <a:off x="9358771" y="4169228"/>
            <a:ext cx="678900" cy="67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562B4CB-4D89-40DF-9D36-11762B72A956}"/>
              </a:ext>
            </a:extLst>
          </p:cNvPr>
          <p:cNvSpPr txBox="1">
            <a:spLocks/>
          </p:cNvSpPr>
          <p:nvPr/>
        </p:nvSpPr>
        <p:spPr>
          <a:xfrm>
            <a:off x="9358771" y="4416497"/>
            <a:ext cx="678900" cy="332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201</a:t>
            </a:r>
            <a:r>
              <a:rPr lang="sl-SI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D0187CD-6DC9-4C36-95F1-0BF462C94317}"/>
              </a:ext>
            </a:extLst>
          </p:cNvPr>
          <p:cNvSpPr/>
          <p:nvPr/>
        </p:nvSpPr>
        <p:spPr>
          <a:xfrm>
            <a:off x="8317012" y="4184137"/>
            <a:ext cx="678900" cy="67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E024240-95AB-4794-BEB7-387406E2ADCC}"/>
              </a:ext>
            </a:extLst>
          </p:cNvPr>
          <p:cNvSpPr txBox="1">
            <a:spLocks/>
          </p:cNvSpPr>
          <p:nvPr/>
        </p:nvSpPr>
        <p:spPr>
          <a:xfrm>
            <a:off x="8317012" y="4431406"/>
            <a:ext cx="678900" cy="332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2004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4A3953D-6560-4B50-8E4E-9F9C56F17745}"/>
              </a:ext>
            </a:extLst>
          </p:cNvPr>
          <p:cNvSpPr/>
          <p:nvPr/>
        </p:nvSpPr>
        <p:spPr>
          <a:xfrm>
            <a:off x="6780212" y="4184137"/>
            <a:ext cx="678900" cy="67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0397C4E6-1312-496A-A76D-65FF4B87A58D}"/>
              </a:ext>
            </a:extLst>
          </p:cNvPr>
          <p:cNvSpPr txBox="1">
            <a:spLocks/>
          </p:cNvSpPr>
          <p:nvPr/>
        </p:nvSpPr>
        <p:spPr>
          <a:xfrm>
            <a:off x="6780212" y="4431406"/>
            <a:ext cx="678900" cy="332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1992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F825191-D0D8-4737-9F2B-68158404F8B4}"/>
              </a:ext>
            </a:extLst>
          </p:cNvPr>
          <p:cNvSpPr/>
          <p:nvPr/>
        </p:nvSpPr>
        <p:spPr>
          <a:xfrm>
            <a:off x="5830154" y="4169228"/>
            <a:ext cx="678900" cy="67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02BD0AE3-C3B0-4626-B071-E70D5FBEF289}"/>
              </a:ext>
            </a:extLst>
          </p:cNvPr>
          <p:cNvSpPr txBox="1">
            <a:spLocks/>
          </p:cNvSpPr>
          <p:nvPr/>
        </p:nvSpPr>
        <p:spPr>
          <a:xfrm>
            <a:off x="5830154" y="4416497"/>
            <a:ext cx="678900" cy="332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1985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1B02C1B-DBD3-4201-8E51-44D35CD12AF6}"/>
              </a:ext>
            </a:extLst>
          </p:cNvPr>
          <p:cNvSpPr/>
          <p:nvPr/>
        </p:nvSpPr>
        <p:spPr>
          <a:xfrm>
            <a:off x="3197148" y="4191593"/>
            <a:ext cx="678900" cy="67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46EF7943-AA28-404B-925A-A3371B74671E}"/>
              </a:ext>
            </a:extLst>
          </p:cNvPr>
          <p:cNvSpPr txBox="1">
            <a:spLocks/>
          </p:cNvSpPr>
          <p:nvPr/>
        </p:nvSpPr>
        <p:spPr>
          <a:xfrm>
            <a:off x="3197148" y="4438862"/>
            <a:ext cx="678900" cy="332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/>
                </a:solidFill>
              </a:rPr>
              <a:t>196</a:t>
            </a:r>
            <a:r>
              <a:rPr lang="en-US" sz="1600" dirty="0">
                <a:solidFill>
                  <a:schemeClr val="bg1"/>
                </a:solidFill>
              </a:rPr>
              <a:t>6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DEC2A974-4992-446C-AAAF-A70109EB51FD}"/>
              </a:ext>
            </a:extLst>
          </p:cNvPr>
          <p:cNvSpPr txBox="1">
            <a:spLocks/>
          </p:cNvSpPr>
          <p:nvPr/>
        </p:nvSpPr>
        <p:spPr>
          <a:xfrm>
            <a:off x="1060758" y="2337972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9F06E707-619E-4E57-965E-43AB5CCC53B7}"/>
              </a:ext>
            </a:extLst>
          </p:cNvPr>
          <p:cNvSpPr txBox="1">
            <a:spLocks/>
          </p:cNvSpPr>
          <p:nvPr/>
        </p:nvSpPr>
        <p:spPr>
          <a:xfrm>
            <a:off x="2711109" y="2337972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335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BC4C82D6-3E8E-4D40-891F-5550042C3044}"/>
              </a:ext>
            </a:extLst>
          </p:cNvPr>
          <p:cNvSpPr txBox="1">
            <a:spLocks/>
          </p:cNvSpPr>
          <p:nvPr/>
        </p:nvSpPr>
        <p:spPr>
          <a:xfrm>
            <a:off x="3556509" y="2337972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443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AA4939BE-D469-4CF5-ADA5-34E774290052}"/>
              </a:ext>
            </a:extLst>
          </p:cNvPr>
          <p:cNvSpPr txBox="1">
            <a:spLocks/>
          </p:cNvSpPr>
          <p:nvPr/>
        </p:nvSpPr>
        <p:spPr>
          <a:xfrm>
            <a:off x="4152505" y="2337972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420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62AE804B-DF0A-465B-B0B8-854FDDFF17ED}"/>
              </a:ext>
            </a:extLst>
          </p:cNvPr>
          <p:cNvSpPr txBox="1">
            <a:spLocks/>
          </p:cNvSpPr>
          <p:nvPr/>
        </p:nvSpPr>
        <p:spPr>
          <a:xfrm>
            <a:off x="6209177" y="2337972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749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B3C29D45-7631-4C07-BAAB-FD26BE979D8E}"/>
              </a:ext>
            </a:extLst>
          </p:cNvPr>
          <p:cNvSpPr txBox="1">
            <a:spLocks/>
          </p:cNvSpPr>
          <p:nvPr/>
        </p:nvSpPr>
        <p:spPr>
          <a:xfrm>
            <a:off x="7119662" y="2337972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809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2A06060C-2361-41E2-9A54-07FB636B9A41}"/>
              </a:ext>
            </a:extLst>
          </p:cNvPr>
          <p:cNvSpPr txBox="1">
            <a:spLocks/>
          </p:cNvSpPr>
          <p:nvPr/>
        </p:nvSpPr>
        <p:spPr>
          <a:xfrm>
            <a:off x="8721054" y="2337972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770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49F6D1FE-6582-477E-A661-1A7F35E9A3AA}"/>
              </a:ext>
            </a:extLst>
          </p:cNvPr>
          <p:cNvSpPr txBox="1">
            <a:spLocks/>
          </p:cNvSpPr>
          <p:nvPr/>
        </p:nvSpPr>
        <p:spPr>
          <a:xfrm>
            <a:off x="9756811" y="2337972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961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1642EB01-34DE-4C77-912E-6D5E3E3F0CF3}"/>
              </a:ext>
            </a:extLst>
          </p:cNvPr>
          <p:cNvSpPr txBox="1">
            <a:spLocks/>
          </p:cNvSpPr>
          <p:nvPr/>
        </p:nvSpPr>
        <p:spPr>
          <a:xfrm>
            <a:off x="10754046" y="2337972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1087</a:t>
            </a:r>
            <a:endParaRPr lang="sl-S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36F2002E-755E-48A1-B4F3-B22033E6A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13" y="2644449"/>
            <a:ext cx="10283286" cy="1450568"/>
          </a:xfrm>
          <a:prstGeom prst="rect">
            <a:avLst/>
          </a:prstGeom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E454026-CF89-4829-ADF1-8AA0729AA2EC}"/>
              </a:ext>
            </a:extLst>
          </p:cNvPr>
          <p:cNvCxnSpPr>
            <a:cxnSpLocks/>
          </p:cNvCxnSpPr>
          <p:nvPr/>
        </p:nvCxnSpPr>
        <p:spPr>
          <a:xfrm flipV="1">
            <a:off x="11334099" y="2363461"/>
            <a:ext cx="0" cy="18176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29355ECC-55BE-4867-B5EE-3FD3B221FF2D}"/>
              </a:ext>
            </a:extLst>
          </p:cNvPr>
          <p:cNvSpPr/>
          <p:nvPr/>
        </p:nvSpPr>
        <p:spPr>
          <a:xfrm>
            <a:off x="10938136" y="4175097"/>
            <a:ext cx="678900" cy="67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/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4E832926-245E-42F7-B6CC-121CE96B3102}"/>
              </a:ext>
            </a:extLst>
          </p:cNvPr>
          <p:cNvSpPr txBox="1">
            <a:spLocks/>
          </p:cNvSpPr>
          <p:nvPr/>
        </p:nvSpPr>
        <p:spPr>
          <a:xfrm>
            <a:off x="10938136" y="4422366"/>
            <a:ext cx="678900" cy="3322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7CB842F1-5D37-4E62-9F32-B30482B65558}"/>
              </a:ext>
            </a:extLst>
          </p:cNvPr>
          <p:cNvSpPr txBox="1">
            <a:spLocks/>
          </p:cNvSpPr>
          <p:nvPr/>
        </p:nvSpPr>
        <p:spPr>
          <a:xfrm>
            <a:off x="11315448" y="2340344"/>
            <a:ext cx="757857" cy="370923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1263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B165628-EDC7-42B7-8343-6BDE22A0C3C2}"/>
              </a:ext>
            </a:extLst>
          </p:cNvPr>
          <p:cNvSpPr txBox="1"/>
          <p:nvPr/>
        </p:nvSpPr>
        <p:spPr>
          <a:xfrm rot="5400000">
            <a:off x="10972393" y="5148573"/>
            <a:ext cx="923330" cy="678901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defTabSz="534988"/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r>
              <a:rPr lang="sl-SI" sz="1200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ERC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proje</a:t>
            </a:r>
            <a:r>
              <a:rPr lang="sl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sl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sl-SI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534988"/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Katan</a:t>
            </a:r>
            <a:r>
              <a:rPr lang="sl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a, </a:t>
            </a:r>
          </a:p>
          <a:p>
            <a:pPr defTabSz="534988"/>
            <a:r>
              <a:rPr lang="sl-SI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  <a:endParaRPr lang="sl-SI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defTabSz="534988">
              <a:buFont typeface="Arial" panose="020B0604020202020204" pitchFamily="34" charset="0"/>
              <a:buNone/>
            </a:pP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Squash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7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8A201-6551-414F-A442-E3CFA12751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7771" t="3508" r="4478" b="23122"/>
          <a:stretch/>
        </p:blipFill>
        <p:spPr>
          <a:xfrm>
            <a:off x="3698248" y="-1"/>
            <a:ext cx="8493752" cy="6858000"/>
          </a:xfrm>
          <a:prstGeom prst="rect">
            <a:avLst/>
          </a:prstGeom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37F78B-33AA-4F7D-BD57-D8F3A1B3112A}"/>
              </a:ext>
            </a:extLst>
          </p:cNvPr>
          <p:cNvSpPr/>
          <p:nvPr/>
        </p:nvSpPr>
        <p:spPr>
          <a:xfrm>
            <a:off x="10455753" y="399608"/>
            <a:ext cx="100800" cy="1008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C8ACEFE-71CA-4BB7-A419-DA4937E0A179}"/>
              </a:ext>
            </a:extLst>
          </p:cNvPr>
          <p:cNvCxnSpPr>
            <a:cxnSpLocks/>
          </p:cNvCxnSpPr>
          <p:nvPr/>
        </p:nvCxnSpPr>
        <p:spPr>
          <a:xfrm flipV="1">
            <a:off x="9838160" y="500409"/>
            <a:ext cx="617593" cy="4137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B9918100-6E4C-49D5-BC85-DF8F28EAD228}"/>
              </a:ext>
            </a:extLst>
          </p:cNvPr>
          <p:cNvSpPr/>
          <p:nvPr/>
        </p:nvSpPr>
        <p:spPr>
          <a:xfrm>
            <a:off x="7267437" y="918844"/>
            <a:ext cx="2570723" cy="52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E162A-DF57-4678-AB0A-0131D2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9"/>
            <a:ext cx="2087880" cy="523600"/>
          </a:xfrm>
        </p:spPr>
        <p:txBody>
          <a:bodyPr/>
          <a:lstStyle/>
          <a:p>
            <a:r>
              <a:rPr lang="en-US" dirty="0"/>
              <a:t>Lo</a:t>
            </a:r>
            <a:r>
              <a:rPr lang="en-SI" dirty="0"/>
              <a:t>cation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C1B5-CECD-414E-A23D-2F86C9888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569" y="1084029"/>
            <a:ext cx="2570724" cy="39853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Domžale</a:t>
            </a:r>
            <a:endParaRPr lang="sl-SI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876E1B8-4C6D-481E-80FB-9770A7BF9742}"/>
              </a:ext>
            </a:extLst>
          </p:cNvPr>
          <p:cNvSpPr txBox="1">
            <a:spLocks/>
          </p:cNvSpPr>
          <p:nvPr/>
        </p:nvSpPr>
        <p:spPr>
          <a:xfrm>
            <a:off x="7787841" y="1084030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dirty="0"/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6BE5F8-39EC-4CCB-9A3C-E719D1962EEA}"/>
              </a:ext>
            </a:extLst>
          </p:cNvPr>
          <p:cNvSpPr txBox="1"/>
          <p:nvPr/>
        </p:nvSpPr>
        <p:spPr>
          <a:xfrm flipH="1">
            <a:off x="838200" y="1565686"/>
            <a:ext cx="226648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Locations and 
number</a:t>
            </a:r>
            <a:r>
              <a:rPr lang="en-SI" dirty="0"/>
              <a:t>s of</a:t>
            </a:r>
            <a:r>
              <a:rPr lang="en-US" dirty="0"/>
              <a:t> 
</a:t>
            </a:r>
            <a:r>
              <a:rPr lang="en-SI" dirty="0"/>
              <a:t>e</a:t>
            </a:r>
            <a:r>
              <a:rPr lang="en-US" dirty="0" err="1"/>
              <a:t>mployees</a:t>
            </a:r>
            <a:endParaRPr lang="sl-S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C2B29-4737-4C26-9B0B-AB78ED5D9D6B}"/>
              </a:ext>
            </a:extLst>
          </p:cNvPr>
          <p:cNvCxnSpPr>
            <a:cxnSpLocks/>
          </p:cNvCxnSpPr>
          <p:nvPr/>
        </p:nvCxnSpPr>
        <p:spPr>
          <a:xfrm>
            <a:off x="7267437" y="920318"/>
            <a:ext cx="25707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9B572AD-B7A7-4386-BC7A-DA9AC81E4F5A}"/>
              </a:ext>
            </a:extLst>
          </p:cNvPr>
          <p:cNvCxnSpPr>
            <a:cxnSpLocks/>
          </p:cNvCxnSpPr>
          <p:nvPr/>
        </p:nvCxnSpPr>
        <p:spPr>
          <a:xfrm flipV="1">
            <a:off x="9838160" y="2897335"/>
            <a:ext cx="535649" cy="41991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C413EC41-93E9-4A2B-8F23-EF132A5668DB}"/>
              </a:ext>
            </a:extLst>
          </p:cNvPr>
          <p:cNvSpPr/>
          <p:nvPr/>
        </p:nvSpPr>
        <p:spPr>
          <a:xfrm>
            <a:off x="7267437" y="3315771"/>
            <a:ext cx="2570723" cy="52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02F2015-50DC-425E-A918-A1EEA2BB734B}"/>
              </a:ext>
            </a:extLst>
          </p:cNvPr>
          <p:cNvCxnSpPr>
            <a:cxnSpLocks/>
          </p:cNvCxnSpPr>
          <p:nvPr/>
        </p:nvCxnSpPr>
        <p:spPr>
          <a:xfrm>
            <a:off x="7267437" y="3317245"/>
            <a:ext cx="25707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635C863-8C0E-472C-9EBD-51043AC6A20F}"/>
              </a:ext>
            </a:extLst>
          </p:cNvPr>
          <p:cNvSpPr txBox="1">
            <a:spLocks/>
          </p:cNvSpPr>
          <p:nvPr/>
        </p:nvSpPr>
        <p:spPr>
          <a:xfrm>
            <a:off x="7360569" y="3482023"/>
            <a:ext cx="2548345" cy="419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Brinje</a:t>
            </a:r>
            <a:endParaRPr lang="sl-SI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72B1971-A702-4C3A-8931-7811098961E0}"/>
              </a:ext>
            </a:extLst>
          </p:cNvPr>
          <p:cNvSpPr txBox="1">
            <a:spLocks/>
          </p:cNvSpPr>
          <p:nvPr/>
        </p:nvSpPr>
        <p:spPr>
          <a:xfrm>
            <a:off x="7787841" y="3463221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dirty="0"/>
              <a:t>186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FC7AB44-3C87-45EA-8243-41D370CCFE6F}"/>
              </a:ext>
            </a:extLst>
          </p:cNvPr>
          <p:cNvCxnSpPr>
            <a:cxnSpLocks/>
          </p:cNvCxnSpPr>
          <p:nvPr/>
        </p:nvCxnSpPr>
        <p:spPr>
          <a:xfrm>
            <a:off x="4954138" y="4153984"/>
            <a:ext cx="1376586" cy="131775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8E6E6155-82B5-4EBF-8CF7-954A4ED41961}"/>
              </a:ext>
            </a:extLst>
          </p:cNvPr>
          <p:cNvSpPr/>
          <p:nvPr/>
        </p:nvSpPr>
        <p:spPr>
          <a:xfrm>
            <a:off x="2393134" y="4153984"/>
            <a:ext cx="2570723" cy="52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1C15E08-73D3-432A-B9D7-6017281AE330}"/>
              </a:ext>
            </a:extLst>
          </p:cNvPr>
          <p:cNvCxnSpPr>
            <a:cxnSpLocks/>
          </p:cNvCxnSpPr>
          <p:nvPr/>
        </p:nvCxnSpPr>
        <p:spPr>
          <a:xfrm>
            <a:off x="2393134" y="4155458"/>
            <a:ext cx="25707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42F2560B-240A-4550-BFE2-680A11AB989F}"/>
              </a:ext>
            </a:extLst>
          </p:cNvPr>
          <p:cNvSpPr/>
          <p:nvPr/>
        </p:nvSpPr>
        <p:spPr>
          <a:xfrm>
            <a:off x="8285230" y="5622106"/>
            <a:ext cx="2570723" cy="52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CDFA330-DC1D-4395-AC4C-3049D7160A69}"/>
              </a:ext>
            </a:extLst>
          </p:cNvPr>
          <p:cNvCxnSpPr>
            <a:cxnSpLocks/>
          </p:cNvCxnSpPr>
          <p:nvPr/>
        </p:nvCxnSpPr>
        <p:spPr>
          <a:xfrm>
            <a:off x="8285230" y="5623580"/>
            <a:ext cx="25707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851A070-4452-4EF5-96D8-7B3EDA030299}"/>
              </a:ext>
            </a:extLst>
          </p:cNvPr>
          <p:cNvCxnSpPr>
            <a:cxnSpLocks/>
          </p:cNvCxnSpPr>
          <p:nvPr/>
        </p:nvCxnSpPr>
        <p:spPr>
          <a:xfrm>
            <a:off x="4494784" y="5257517"/>
            <a:ext cx="1337224" cy="43957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ACC9E6E0-8E05-4A18-A1D2-F359FABC8578}"/>
              </a:ext>
            </a:extLst>
          </p:cNvPr>
          <p:cNvSpPr/>
          <p:nvPr/>
        </p:nvSpPr>
        <p:spPr>
          <a:xfrm>
            <a:off x="1916314" y="5257517"/>
            <a:ext cx="2570723" cy="523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B173B28-E7CB-40CD-9F75-5F7424302D09}"/>
              </a:ext>
            </a:extLst>
          </p:cNvPr>
          <p:cNvCxnSpPr>
            <a:cxnSpLocks/>
          </p:cNvCxnSpPr>
          <p:nvPr/>
        </p:nvCxnSpPr>
        <p:spPr>
          <a:xfrm>
            <a:off x="1916314" y="5258991"/>
            <a:ext cx="257072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786DB9A-C6DF-4143-8563-825D49E853F1}"/>
              </a:ext>
            </a:extLst>
          </p:cNvPr>
          <p:cNvSpPr txBox="1">
            <a:spLocks/>
          </p:cNvSpPr>
          <p:nvPr/>
        </p:nvSpPr>
        <p:spPr>
          <a:xfrm>
            <a:off x="8378362" y="5779670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Teslova</a:t>
            </a:r>
            <a:r>
              <a:rPr lang="en-US" dirty="0"/>
              <a:t> </a:t>
            </a:r>
            <a:r>
              <a:rPr lang="en-US" dirty="0" err="1"/>
              <a:t>ulica</a:t>
            </a:r>
            <a:endParaRPr lang="sl-SI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15E4C00-86A4-4642-98AA-02DDEDB30653}"/>
              </a:ext>
            </a:extLst>
          </p:cNvPr>
          <p:cNvSpPr txBox="1">
            <a:spLocks/>
          </p:cNvSpPr>
          <p:nvPr/>
        </p:nvSpPr>
        <p:spPr>
          <a:xfrm>
            <a:off x="8805634" y="5785853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dirty="0"/>
              <a:t>39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6D0F571-CC7F-4655-9633-009CB9F4A0FF}"/>
              </a:ext>
            </a:extLst>
          </p:cNvPr>
          <p:cNvSpPr txBox="1">
            <a:spLocks/>
          </p:cNvSpPr>
          <p:nvPr/>
        </p:nvSpPr>
        <p:spPr>
          <a:xfrm>
            <a:off x="2509881" y="4296745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Jamova</a:t>
            </a:r>
            <a:r>
              <a:rPr lang="en-US" dirty="0"/>
              <a:t> cesta </a:t>
            </a:r>
            <a:endParaRPr lang="sl-SI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C5E155A7-EE33-46C2-BCB1-7A09F67B587F}"/>
              </a:ext>
            </a:extLst>
          </p:cNvPr>
          <p:cNvSpPr txBox="1">
            <a:spLocks/>
          </p:cNvSpPr>
          <p:nvPr/>
        </p:nvSpPr>
        <p:spPr>
          <a:xfrm>
            <a:off x="2871529" y="4290934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dirty="0"/>
              <a:t>939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7202918-9642-4DC5-82E2-F7ADA50DE17C}"/>
              </a:ext>
            </a:extLst>
          </p:cNvPr>
          <p:cNvSpPr txBox="1">
            <a:spLocks/>
          </p:cNvSpPr>
          <p:nvPr/>
        </p:nvSpPr>
        <p:spPr>
          <a:xfrm>
            <a:off x="2047732" y="5420385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Tržaška</a:t>
            </a:r>
            <a:r>
              <a:rPr lang="en-US" dirty="0"/>
              <a:t> cesta</a:t>
            </a:r>
            <a:endParaRPr lang="sl-SI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92107F9-A5CD-43B2-8A0A-737A8949B21B}"/>
              </a:ext>
            </a:extLst>
          </p:cNvPr>
          <p:cNvSpPr txBox="1">
            <a:spLocks/>
          </p:cNvSpPr>
          <p:nvPr/>
        </p:nvSpPr>
        <p:spPr>
          <a:xfrm>
            <a:off x="2388336" y="5420385"/>
            <a:ext cx="1884219" cy="1255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dirty="0"/>
              <a:t>99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9CFF6CF-46D1-460A-A7EF-3522843E7E3B}"/>
              </a:ext>
            </a:extLst>
          </p:cNvPr>
          <p:cNvSpPr/>
          <p:nvPr/>
        </p:nvSpPr>
        <p:spPr>
          <a:xfrm>
            <a:off x="10187928" y="2598469"/>
            <a:ext cx="540327" cy="54032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EBBA89B-D424-40C5-9A21-99850BF6F7C9}"/>
              </a:ext>
            </a:extLst>
          </p:cNvPr>
          <p:cNvSpPr/>
          <p:nvPr/>
        </p:nvSpPr>
        <p:spPr>
          <a:xfrm>
            <a:off x="5832008" y="4949042"/>
            <a:ext cx="1213200" cy="12132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C3BB330-74BB-4C7E-BFBC-F88C677BF6BE}"/>
              </a:ext>
            </a:extLst>
          </p:cNvPr>
          <p:cNvSpPr/>
          <p:nvPr/>
        </p:nvSpPr>
        <p:spPr>
          <a:xfrm>
            <a:off x="5653808" y="5555642"/>
            <a:ext cx="356400" cy="356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58AE01-7384-4A50-B120-5BDCCF15DA70}"/>
              </a:ext>
            </a:extLst>
          </p:cNvPr>
          <p:cNvCxnSpPr>
            <a:cxnSpLocks/>
            <a:endCxn id="74" idx="6"/>
          </p:cNvCxnSpPr>
          <p:nvPr/>
        </p:nvCxnSpPr>
        <p:spPr>
          <a:xfrm flipH="1" flipV="1">
            <a:off x="6740759" y="5471740"/>
            <a:ext cx="1544471" cy="15779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D3AC3C40-4235-4575-A533-3EDDC8657EB0}"/>
              </a:ext>
            </a:extLst>
          </p:cNvPr>
          <p:cNvSpPr/>
          <p:nvPr/>
        </p:nvSpPr>
        <p:spPr>
          <a:xfrm>
            <a:off x="6510359" y="5356540"/>
            <a:ext cx="230400" cy="2304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BA7F724-EAD6-44EA-9C12-210A5582C354}"/>
              </a:ext>
            </a:extLst>
          </p:cNvPr>
          <p:cNvCxnSpPr>
            <a:cxnSpLocks/>
            <a:endCxn id="74" idx="6"/>
          </p:cNvCxnSpPr>
          <p:nvPr/>
        </p:nvCxnSpPr>
        <p:spPr>
          <a:xfrm flipH="1" flipV="1">
            <a:off x="6740759" y="5471740"/>
            <a:ext cx="320516" cy="327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7E057AA9-0145-4D36-ABEC-A7D64CE9D215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Data as </a:t>
            </a:r>
            <a:r>
              <a:rPr lang="en-SI" sz="1100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 31.12.202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579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49DA0B-ABD4-4A35-B926-16B0A677EE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D58934-8209-4EF2-BDB5-CD9C44996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7000"/>
          </a:blip>
          <a:srcRect l="-2888" t="42529" r="36024" b="-5653"/>
          <a:stretch/>
        </p:blipFill>
        <p:spPr>
          <a:xfrm>
            <a:off x="8697729" y="5043"/>
            <a:ext cx="3494271" cy="324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E162A-DF57-4678-AB0A-0131D2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9"/>
            <a:ext cx="3787588" cy="523600"/>
          </a:xfrm>
        </p:spPr>
        <p:txBody>
          <a:bodyPr>
            <a:normAutofit/>
          </a:bodyPr>
          <a:lstStyle/>
          <a:p>
            <a:r>
              <a:rPr lang="en-SI" dirty="0">
                <a:solidFill>
                  <a:schemeClr val="bg1"/>
                </a:solidFill>
              </a:rPr>
              <a:t>The </a:t>
            </a:r>
            <a:r>
              <a:rPr lang="sl-SI" dirty="0">
                <a:solidFill>
                  <a:schemeClr val="bg1"/>
                </a:solidFill>
              </a:rPr>
              <a:t>Institute in numbers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26983C-3A3E-4DD9-A990-4DF8669AC8AB}"/>
              </a:ext>
            </a:extLst>
          </p:cNvPr>
          <p:cNvCxnSpPr>
            <a:cxnSpLocks/>
          </p:cNvCxnSpPr>
          <p:nvPr/>
        </p:nvCxnSpPr>
        <p:spPr>
          <a:xfrm>
            <a:off x="838199" y="1027906"/>
            <a:ext cx="155493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DAA940-F8BC-45C6-A508-C34081BE3A5A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F2B172C-90BA-44EB-8877-751FD184F49B}"/>
              </a:ext>
            </a:extLst>
          </p:cNvPr>
          <p:cNvSpPr/>
          <p:nvPr/>
        </p:nvSpPr>
        <p:spPr>
          <a:xfrm>
            <a:off x="848586" y="2031145"/>
            <a:ext cx="21600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1263</a:t>
            </a:r>
          </a:p>
          <a:p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sl-SI" sz="1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86ACE-B6E0-4426-8F85-2F132F173BFC}"/>
              </a:ext>
            </a:extLst>
          </p:cNvPr>
          <p:cNvSpPr txBox="1"/>
          <p:nvPr/>
        </p:nvSpPr>
        <p:spPr>
          <a:xfrm>
            <a:off x="790687" y="6102000"/>
            <a:ext cx="2946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*Data collected </a:t>
            </a:r>
            <a:r>
              <a:rPr lang="en-SI" sz="1100" dirty="0">
                <a:solidFill>
                  <a:schemeClr val="bg1"/>
                </a:solidFill>
              </a:rPr>
              <a:t>on</a:t>
            </a:r>
            <a:r>
              <a:rPr lang="en-US" sz="1100" dirty="0">
                <a:solidFill>
                  <a:schemeClr val="bg1"/>
                </a:solidFill>
              </a:rPr>
              <a:t> 31.12.202</a:t>
            </a:r>
            <a:r>
              <a:rPr lang="sl-SI" sz="1100" dirty="0">
                <a:solidFill>
                  <a:schemeClr val="bg1"/>
                </a:solidFill>
              </a:rPr>
              <a:t>4</a:t>
            </a:r>
            <a:r>
              <a:rPr lang="en-US" sz="1100" dirty="0">
                <a:solidFill>
                  <a:schemeClr val="bg1"/>
                </a:solidFill>
              </a:rPr>
              <a:t> 
**Data are for 202</a:t>
            </a:r>
            <a:r>
              <a:rPr lang="sl-SI" sz="11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77B8BD-9315-4916-81EA-5E498C5559E5}"/>
              </a:ext>
            </a:extLst>
          </p:cNvPr>
          <p:cNvSpPr/>
          <p:nvPr/>
        </p:nvSpPr>
        <p:spPr>
          <a:xfrm>
            <a:off x="2924016" y="2031145"/>
            <a:ext cx="21600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838</a:t>
            </a:r>
          </a:p>
          <a:p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7350FD-1C0D-4518-9EDC-F7F3A6FFE771}"/>
              </a:ext>
            </a:extLst>
          </p:cNvPr>
          <p:cNvSpPr/>
          <p:nvPr/>
        </p:nvSpPr>
        <p:spPr>
          <a:xfrm>
            <a:off x="9366618" y="3545783"/>
            <a:ext cx="1267329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ERC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projects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5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6D720E-3866-4441-8A35-EA0E75707748}"/>
              </a:ext>
            </a:extLst>
          </p:cNvPr>
          <p:cNvSpPr/>
          <p:nvPr/>
        </p:nvSpPr>
        <p:spPr>
          <a:xfrm>
            <a:off x="9315254" y="4799480"/>
            <a:ext cx="216000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en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700+</a:t>
            </a:r>
          </a:p>
          <a:p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visitors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003639-393D-4C9A-9609-5440FE27EE21}"/>
              </a:ext>
            </a:extLst>
          </p:cNvPr>
          <p:cNvSpPr/>
          <p:nvPr/>
        </p:nvSpPr>
        <p:spPr>
          <a:xfrm>
            <a:off x="2924016" y="3545783"/>
            <a:ext cx="170706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1060+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ublished articles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F6D075-E52B-4C0B-99E0-5B5F3979CAA0}"/>
              </a:ext>
            </a:extLst>
          </p:cNvPr>
          <p:cNvSpPr/>
          <p:nvPr/>
        </p:nvSpPr>
        <p:spPr>
          <a:xfrm>
            <a:off x="7096148" y="3545783"/>
            <a:ext cx="216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769</a:t>
            </a:r>
          </a:p>
          <a:p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SI" sz="1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rojects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sz="5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840C8-9A1F-400B-99BD-488C78116E9B}"/>
              </a:ext>
            </a:extLst>
          </p:cNvPr>
          <p:cNvSpPr/>
          <p:nvPr/>
        </p:nvSpPr>
        <p:spPr>
          <a:xfrm>
            <a:off x="4968311" y="2031145"/>
            <a:ext cx="171216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223</a:t>
            </a:r>
          </a:p>
          <a:p>
            <a:r>
              <a:rPr lang="sl-SI" sz="1400" dirty="0" err="1">
                <a:solidFill>
                  <a:schemeClr val="bg1"/>
                </a:solidFill>
              </a:rPr>
              <a:t>faculty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members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lecturing</a:t>
            </a:r>
            <a:r>
              <a:rPr lang="sl-SI" sz="1400" dirty="0">
                <a:solidFill>
                  <a:schemeClr val="bg1"/>
                </a:solidFill>
              </a:rPr>
              <a:t> at -&gt;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DD5767-229A-4324-9A44-B01E3A61C940}"/>
              </a:ext>
            </a:extLst>
          </p:cNvPr>
          <p:cNvSpPr txBox="1"/>
          <p:nvPr/>
        </p:nvSpPr>
        <p:spPr>
          <a:xfrm>
            <a:off x="4978699" y="4799479"/>
            <a:ext cx="1701772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78,053</a:t>
            </a:r>
            <a:r>
              <a:rPr lang="sl-SI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 planned revenue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D36310-AC06-44CA-891C-CBD1A402A2BF}"/>
              </a:ext>
            </a:extLst>
          </p:cNvPr>
          <p:cNvSpPr/>
          <p:nvPr/>
        </p:nvSpPr>
        <p:spPr>
          <a:xfrm>
            <a:off x="7096148" y="4799480"/>
            <a:ext cx="2789133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</a:rPr>
              <a:t>2894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medi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releases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F6AEEB-54B4-4185-BF31-F91F3D91DC57}"/>
              </a:ext>
            </a:extLst>
          </p:cNvPr>
          <p:cNvSpPr/>
          <p:nvPr/>
        </p:nvSpPr>
        <p:spPr>
          <a:xfrm>
            <a:off x="9246075" y="2031145"/>
            <a:ext cx="131690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835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oung researchers 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 * *</a:t>
            </a:r>
            <a:endParaRPr lang="sl-SI" sz="1400" u="sng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D7E78E-886E-4EF6-8276-88B590AECA12}"/>
              </a:ext>
            </a:extLst>
          </p:cNvPr>
          <p:cNvSpPr txBox="1"/>
          <p:nvPr/>
        </p:nvSpPr>
        <p:spPr>
          <a:xfrm>
            <a:off x="4871002" y="6111313"/>
            <a:ext cx="61871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dirty="0">
                <a:solidFill>
                  <a:schemeClr val="bg1"/>
                </a:solidFill>
              </a:rPr>
              <a:t>***Data </a:t>
            </a:r>
            <a:r>
              <a:rPr lang="sl-SI" sz="1100" dirty="0" err="1">
                <a:solidFill>
                  <a:schemeClr val="bg1"/>
                </a:solidFill>
              </a:rPr>
              <a:t>for</a:t>
            </a:r>
            <a:r>
              <a:rPr lang="sl-SI" sz="1100" dirty="0">
                <a:solidFill>
                  <a:schemeClr val="bg1"/>
                </a:solidFill>
              </a:rPr>
              <a:t> 2000-2024</a:t>
            </a:r>
            <a:endParaRPr lang="sl-SI" sz="11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0E4A63-CA66-4900-8E49-64C61CC27A67}"/>
              </a:ext>
            </a:extLst>
          </p:cNvPr>
          <p:cNvSpPr/>
          <p:nvPr/>
        </p:nvSpPr>
        <p:spPr>
          <a:xfrm>
            <a:off x="891870" y="4755803"/>
            <a:ext cx="94386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124</a:t>
            </a:r>
          </a:p>
          <a:p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awards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***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26AA07-CB3F-4664-A14E-66C5F90AC998}"/>
              </a:ext>
            </a:extLst>
          </p:cNvPr>
          <p:cNvSpPr/>
          <p:nvPr/>
        </p:nvSpPr>
        <p:spPr>
          <a:xfrm>
            <a:off x="4922555" y="3545783"/>
            <a:ext cx="27891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751</a:t>
            </a:r>
          </a:p>
          <a:p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en-SI" sz="1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ations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E36147-9221-439E-891C-5DABA5F0B639}"/>
              </a:ext>
            </a:extLst>
          </p:cNvPr>
          <p:cNvSpPr txBox="1"/>
          <p:nvPr/>
        </p:nvSpPr>
        <p:spPr>
          <a:xfrm>
            <a:off x="7096148" y="2031145"/>
            <a:ext cx="148929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r>
              <a:rPr lang="sl-SI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various higher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education institutions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5B8697-B05D-4653-97FE-28A7755EC671}"/>
              </a:ext>
            </a:extLst>
          </p:cNvPr>
          <p:cNvSpPr/>
          <p:nvPr/>
        </p:nvSpPr>
        <p:spPr>
          <a:xfrm>
            <a:off x="2924016" y="4755803"/>
            <a:ext cx="2789133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</a:p>
          <a:p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rog</a:t>
            </a:r>
            <a:r>
              <a:rPr lang="en-SI" sz="1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rammes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endParaRPr lang="sl-SI" sz="1400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5F4D37-626F-4868-A9AD-67EF6EC84715}"/>
              </a:ext>
            </a:extLst>
          </p:cNvPr>
          <p:cNvSpPr/>
          <p:nvPr/>
        </p:nvSpPr>
        <p:spPr>
          <a:xfrm>
            <a:off x="790687" y="3545782"/>
            <a:ext cx="27891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chemeClr val="accent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903</a:t>
            </a:r>
          </a:p>
          <a:p>
            <a:r>
              <a:rPr lang="sl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SI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octoral theses</a:t>
            </a:r>
            <a:r>
              <a:rPr lang="en-US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***</a:t>
            </a:r>
            <a:endParaRPr lang="sl-SI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3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E0AAB3-3E24-4A32-96F6-E7425ABB1E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6701" y="3892376"/>
            <a:ext cx="5307100" cy="211712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349D0AC8-D97C-404F-A95B-C7C6DB2BEFDD}"/>
              </a:ext>
            </a:extLst>
          </p:cNvPr>
          <p:cNvSpPr/>
          <p:nvPr/>
        </p:nvSpPr>
        <p:spPr>
          <a:xfrm>
            <a:off x="942108" y="2666228"/>
            <a:ext cx="2672228" cy="26722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accent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BDF7552-F49D-47ED-B5DB-793C1222656B}"/>
              </a:ext>
            </a:extLst>
          </p:cNvPr>
          <p:cNvSpPr/>
          <p:nvPr/>
        </p:nvSpPr>
        <p:spPr>
          <a:xfrm>
            <a:off x="2718401" y="2669091"/>
            <a:ext cx="1637817" cy="163781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B93D37-32AB-41F0-8B05-49D7FF123AE2}"/>
              </a:ext>
            </a:extLst>
          </p:cNvPr>
          <p:cNvSpPr/>
          <p:nvPr/>
        </p:nvSpPr>
        <p:spPr>
          <a:xfrm>
            <a:off x="4985982" y="2726854"/>
            <a:ext cx="2770105" cy="27701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accent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F20F99-CDD9-475D-BB95-5E66314950A2}"/>
              </a:ext>
            </a:extLst>
          </p:cNvPr>
          <p:cNvSpPr/>
          <p:nvPr/>
        </p:nvSpPr>
        <p:spPr>
          <a:xfrm>
            <a:off x="6872971" y="2726853"/>
            <a:ext cx="1493120" cy="149312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C8C3BA-7414-4C1E-AE81-B296ED45AD8A}"/>
              </a:ext>
            </a:extLst>
          </p:cNvPr>
          <p:cNvSpPr/>
          <p:nvPr/>
        </p:nvSpPr>
        <p:spPr>
          <a:xfrm>
            <a:off x="8926317" y="1261628"/>
            <a:ext cx="3333078" cy="15514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D7985-22B2-428E-A238-72F49E56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158"/>
            <a:ext cx="4110318" cy="858467"/>
          </a:xfrm>
        </p:spPr>
        <p:txBody>
          <a:bodyPr/>
          <a:lstStyle/>
          <a:p>
            <a:r>
              <a:rPr lang="en-SI" dirty="0"/>
              <a:t>Staff</a:t>
            </a:r>
            <a:r>
              <a:rPr lang="sl-SI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EFA64-9374-4FA8-8C4F-8941BDF4D5B9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collected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on 31.12.2024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9DEE2B-8EF2-4C59-B468-C6AAAF80BA05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65983CA-F0F7-4FC1-9578-423057771556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1263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51A9117-1E9A-4E02-AFB4-EF1A5ABEF0F3}"/>
              </a:ext>
            </a:extLst>
          </p:cNvPr>
          <p:cNvSpPr txBox="1">
            <a:spLocks/>
          </p:cNvSpPr>
          <p:nvPr/>
        </p:nvSpPr>
        <p:spPr>
          <a:xfrm>
            <a:off x="1354486" y="3891618"/>
            <a:ext cx="112992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600" b="1" dirty="0">
                <a:solidFill>
                  <a:schemeClr val="bg1"/>
                </a:solidFill>
              </a:rPr>
              <a:t>61 %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SI" dirty="0">
                <a:solidFill>
                  <a:schemeClr val="bg1"/>
                </a:solidFill>
              </a:rPr>
              <a:t>male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330497C3-8FAC-4903-8DDD-30602F8AF3D5}"/>
              </a:ext>
            </a:extLst>
          </p:cNvPr>
          <p:cNvSpPr txBox="1">
            <a:spLocks/>
          </p:cNvSpPr>
          <p:nvPr/>
        </p:nvSpPr>
        <p:spPr>
          <a:xfrm>
            <a:off x="2980167" y="3019111"/>
            <a:ext cx="112992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600" b="1" dirty="0">
                <a:solidFill>
                  <a:schemeClr val="bg1"/>
                </a:solidFill>
              </a:rPr>
              <a:t>39 %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SI" dirty="0">
                <a:solidFill>
                  <a:schemeClr val="bg1"/>
                </a:solidFill>
              </a:rPr>
              <a:t>female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E439EF2B-D9F9-47B4-B7D3-FFC7EB6C282E}"/>
              </a:ext>
            </a:extLst>
          </p:cNvPr>
          <p:cNvSpPr txBox="1">
            <a:spLocks/>
          </p:cNvSpPr>
          <p:nvPr/>
        </p:nvSpPr>
        <p:spPr>
          <a:xfrm>
            <a:off x="5319030" y="3891618"/>
            <a:ext cx="1430742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600" b="1" dirty="0">
                <a:solidFill>
                  <a:schemeClr val="bg1"/>
                </a:solidFill>
              </a:rPr>
              <a:t>66 %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SI" sz="1800" dirty="0">
                <a:solidFill>
                  <a:schemeClr val="bg1"/>
                </a:solidFill>
              </a:rPr>
              <a:t>researchers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EBB9371-61FE-4E9A-8226-4FA670635DB8}"/>
              </a:ext>
            </a:extLst>
          </p:cNvPr>
          <p:cNvSpPr txBox="1">
            <a:spLocks/>
          </p:cNvSpPr>
          <p:nvPr/>
        </p:nvSpPr>
        <p:spPr>
          <a:xfrm>
            <a:off x="7191124" y="2979178"/>
            <a:ext cx="1129925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600" b="1" dirty="0">
                <a:solidFill>
                  <a:schemeClr val="bg1"/>
                </a:solidFill>
              </a:rPr>
              <a:t>34 %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solidFill>
                  <a:schemeClr val="bg1"/>
                </a:solidFill>
              </a:rPr>
              <a:t>s</a:t>
            </a:r>
            <a:r>
              <a:rPr lang="en-SI" dirty="0">
                <a:solidFill>
                  <a:schemeClr val="bg1"/>
                </a:solidFill>
              </a:rPr>
              <a:t>upport staff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BF3F01-14B0-47E5-A03B-13C145B17461}"/>
              </a:ext>
            </a:extLst>
          </p:cNvPr>
          <p:cNvSpPr txBox="1"/>
          <p:nvPr/>
        </p:nvSpPr>
        <p:spPr>
          <a:xfrm flipH="1">
            <a:off x="838199" y="1565686"/>
            <a:ext cx="5791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employees by gender and </a:t>
            </a:r>
            <a:r>
              <a:rPr lang="en-SI" dirty="0"/>
              <a:t>area of activity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221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A641796D-4B98-4E2A-BD1C-535C6DC56B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9144" y="1090459"/>
            <a:ext cx="8380207" cy="48013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08CAD6-C96C-440A-8644-692F86004244}"/>
              </a:ext>
            </a:extLst>
          </p:cNvPr>
          <p:cNvSpPr txBox="1">
            <a:spLocks/>
          </p:cNvSpPr>
          <p:nvPr/>
        </p:nvSpPr>
        <p:spPr>
          <a:xfrm>
            <a:off x="838200" y="1124158"/>
            <a:ext cx="4110318" cy="85846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Staff</a:t>
            </a:r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034D1-6AE0-48A1-8248-9CE1423C41C3}"/>
              </a:ext>
            </a:extLst>
          </p:cNvPr>
          <p:cNvSpPr txBox="1"/>
          <p:nvPr/>
        </p:nvSpPr>
        <p:spPr>
          <a:xfrm flipH="1">
            <a:off x="838199" y="1565686"/>
            <a:ext cx="5791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Number of researchers by </a:t>
            </a:r>
            <a:r>
              <a:rPr lang="en-SI" dirty="0"/>
              <a:t>country of </a:t>
            </a:r>
            <a:r>
              <a:rPr lang="en-US" dirty="0"/>
              <a:t>origin</a:t>
            </a:r>
            <a:endParaRPr lang="sl-S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FE5D97-D89C-4E6A-9285-37AEDD1A7A78}"/>
              </a:ext>
            </a:extLst>
          </p:cNvPr>
          <p:cNvSpPr/>
          <p:nvPr/>
        </p:nvSpPr>
        <p:spPr>
          <a:xfrm>
            <a:off x="8926317" y="1261628"/>
            <a:ext cx="3333078" cy="1812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6E002-3F93-440B-810E-2793640B94F2}"/>
              </a:ext>
            </a:extLst>
          </p:cNvPr>
          <p:cNvSpPr/>
          <p:nvPr/>
        </p:nvSpPr>
        <p:spPr>
          <a:xfrm>
            <a:off x="9072960" y="1398519"/>
            <a:ext cx="27891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endParaRPr lang="sl-SI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838</a:t>
            </a:r>
          </a:p>
          <a:p>
            <a:r>
              <a:rPr lang="en-SI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researchers</a:t>
            </a:r>
            <a:endParaRPr lang="sl-SI" dirty="0">
              <a:solidFill>
                <a:srgbClr val="32C0C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6EF739-9EE6-4925-B0DD-2E6924FF0553}"/>
              </a:ext>
            </a:extLst>
          </p:cNvPr>
          <p:cNvSpPr/>
          <p:nvPr/>
        </p:nvSpPr>
        <p:spPr>
          <a:xfrm>
            <a:off x="838199" y="2933042"/>
            <a:ext cx="2671917" cy="26719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2D6177-E0DD-41B4-AA6E-107FAD22E1D6}"/>
              </a:ext>
            </a:extLst>
          </p:cNvPr>
          <p:cNvSpPr/>
          <p:nvPr/>
        </p:nvSpPr>
        <p:spPr>
          <a:xfrm>
            <a:off x="2473856" y="2579327"/>
            <a:ext cx="1462986" cy="1462986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417AD1A4-04B7-4CCF-BACC-AEDD7BD070D2}"/>
              </a:ext>
            </a:extLst>
          </p:cNvPr>
          <p:cNvSpPr txBox="1">
            <a:spLocks/>
          </p:cNvSpPr>
          <p:nvPr/>
        </p:nvSpPr>
        <p:spPr>
          <a:xfrm>
            <a:off x="1181786" y="3891618"/>
            <a:ext cx="2263510" cy="1465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sz="3600" b="1" dirty="0">
                <a:solidFill>
                  <a:schemeClr val="bg1"/>
                </a:solidFill>
              </a:rPr>
              <a:t>77 %
</a:t>
            </a:r>
            <a:r>
              <a:rPr lang="sl-SI" dirty="0" err="1">
                <a:solidFill>
                  <a:schemeClr val="bg1"/>
                </a:solidFill>
              </a:rPr>
              <a:t>local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staff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AB068BF-F335-4E8E-9730-BB9494B9162E}"/>
              </a:ext>
            </a:extLst>
          </p:cNvPr>
          <p:cNvSpPr txBox="1">
            <a:spLocks/>
          </p:cNvSpPr>
          <p:nvPr/>
        </p:nvSpPr>
        <p:spPr>
          <a:xfrm flipH="1">
            <a:off x="5098011" y="3074291"/>
            <a:ext cx="3004370" cy="248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600" b="1" dirty="0">
                <a:solidFill>
                  <a:schemeClr val="accent6"/>
                </a:solidFill>
              </a:rPr>
              <a:t>23 %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i</a:t>
            </a:r>
            <a:r>
              <a:rPr lang="en-SI" dirty="0">
                <a:effectLst/>
              </a:rPr>
              <a:t>nternational staff from</a:t>
            </a:r>
            <a:endParaRPr lang="sl-SI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3600" b="1" dirty="0">
                <a:solidFill>
                  <a:schemeClr val="accent6"/>
                </a:solidFill>
              </a:rPr>
              <a:t>47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effectLst/>
              </a:rPr>
              <a:t>d</a:t>
            </a:r>
            <a:r>
              <a:rPr lang="en-SI" dirty="0">
                <a:effectLst/>
              </a:rPr>
              <a:t>ifferent countries</a:t>
            </a:r>
            <a:endParaRPr lang="sl-SI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0550A-BCBD-47A5-9A67-CAAEF6760BAE}"/>
              </a:ext>
            </a:extLst>
          </p:cNvPr>
          <p:cNvSpPr txBox="1"/>
          <p:nvPr/>
        </p:nvSpPr>
        <p:spPr>
          <a:xfrm>
            <a:off x="790687" y="6102000"/>
            <a:ext cx="3716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sl-SI" sz="1100" dirty="0" err="1">
                <a:solidFill>
                  <a:schemeClr val="bg1">
                    <a:lumMod val="50000"/>
                  </a:schemeClr>
                </a:solidFill>
              </a:rPr>
              <a:t>collected</a:t>
            </a:r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 on 31.12.2024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634562-EBC0-4027-AC7B-791144BD21D9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38401D-78AA-4204-9C3A-40A9393EA436}"/>
              </a:ext>
            </a:extLst>
          </p:cNvPr>
          <p:cNvCxnSpPr>
            <a:cxnSpLocks/>
          </p:cNvCxnSpPr>
          <p:nvPr/>
        </p:nvCxnSpPr>
        <p:spPr>
          <a:xfrm flipH="1">
            <a:off x="3625092" y="3251907"/>
            <a:ext cx="125888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A8B9AF-4130-4C1A-A8CF-F7812DB7C103}"/>
              </a:ext>
            </a:extLst>
          </p:cNvPr>
          <p:cNvCxnSpPr>
            <a:cxnSpLocks/>
          </p:cNvCxnSpPr>
          <p:nvPr/>
        </p:nvCxnSpPr>
        <p:spPr>
          <a:xfrm>
            <a:off x="4883972" y="3024097"/>
            <a:ext cx="0" cy="166390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50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697EB6-FEE3-4C7A-80C1-5CEF151F2DD9}"/>
              </a:ext>
            </a:extLst>
          </p:cNvPr>
          <p:cNvSpPr/>
          <p:nvPr/>
        </p:nvSpPr>
        <p:spPr>
          <a:xfrm>
            <a:off x="7765402" y="3064585"/>
            <a:ext cx="3274819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69875" algn="l"/>
                <a:tab pos="358775" algn="l"/>
              </a:tabLst>
            </a:pPr>
            <a:r>
              <a:rPr lang="en-US" sz="1400" dirty="0"/>
              <a:t>Biochemistry, molecular and structural biology
Molecular and Biomedical Sciences
Biotechnology
Inorganic chemistry and technology
Physical and organic chemistry
Electronic ceramics
</a:t>
            </a:r>
            <a:r>
              <a:rPr lang="en-US" sz="1400" dirty="0" err="1"/>
              <a:t>Nanostructur</a:t>
            </a:r>
            <a:r>
              <a:rPr lang="en-SI" sz="1400" dirty="0"/>
              <a:t>ed</a:t>
            </a:r>
            <a:r>
              <a:rPr lang="en-US" sz="1400" dirty="0"/>
              <a:t> materials
Synthesis of materials
</a:t>
            </a:r>
            <a:r>
              <a:rPr lang="en-SI" sz="1400" dirty="0"/>
              <a:t>A</a:t>
            </a:r>
            <a:r>
              <a:rPr lang="en-US" sz="1400" dirty="0" err="1"/>
              <a:t>dvanced</a:t>
            </a:r>
            <a:r>
              <a:rPr lang="en-US" sz="1400" dirty="0"/>
              <a:t> materials
Environmental sciences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E162A-DF57-4678-AB0A-0131D2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4159"/>
            <a:ext cx="5046233" cy="523600"/>
          </a:xfrm>
        </p:spPr>
        <p:txBody>
          <a:bodyPr>
            <a:normAutofit/>
          </a:bodyPr>
          <a:lstStyle/>
          <a:p>
            <a:r>
              <a:rPr lang="en-US" dirty="0"/>
              <a:t>Main areas of research</a:t>
            </a:r>
            <a:endParaRPr lang="sl-S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158014-2F47-4077-A42E-BAD13FBC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2723"/>
            <a:ext cx="2880000" cy="113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 err="1">
                <a:solidFill>
                  <a:schemeClr val="accent1"/>
                </a:solidFill>
                <a:latin typeface="+mj-lt"/>
              </a:rPr>
              <a:t>Electronics</a:t>
            </a:r>
            <a:r>
              <a:rPr lang="sl-SI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sl-SI" b="1" dirty="0" err="1">
                <a:solidFill>
                  <a:schemeClr val="accent1"/>
                </a:solidFill>
                <a:latin typeface="+mj-lt"/>
              </a:rPr>
              <a:t>and</a:t>
            </a:r>
            <a:r>
              <a:rPr lang="sl-SI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sl-SI" b="1" dirty="0" err="1">
                <a:solidFill>
                  <a:schemeClr val="accent1"/>
                </a:solidFill>
                <a:latin typeface="+mj-lt"/>
              </a:rPr>
              <a:t>Information</a:t>
            </a:r>
            <a:r>
              <a:rPr lang="sl-SI" b="1" dirty="0">
                <a:solidFill>
                  <a:schemeClr val="accent1"/>
                </a:solidFill>
                <a:latin typeface="+mj-lt"/>
              </a:rPr>
              <a:t> Technologies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CBE4862-D0E7-41EE-B634-B8C75AD27763}"/>
              </a:ext>
            </a:extLst>
          </p:cNvPr>
          <p:cNvSpPr txBox="1">
            <a:spLocks/>
          </p:cNvSpPr>
          <p:nvPr/>
        </p:nvSpPr>
        <p:spPr>
          <a:xfrm>
            <a:off x="4249103" y="2492377"/>
            <a:ext cx="288000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Physics, nuclear engineering and energy</a:t>
            </a:r>
            <a:endParaRPr lang="en-GB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763C0-EEB2-41BA-A1B8-B2A687035ED1}"/>
              </a:ext>
            </a:extLst>
          </p:cNvPr>
          <p:cNvSpPr txBox="1"/>
          <p:nvPr/>
        </p:nvSpPr>
        <p:spPr>
          <a:xfrm>
            <a:off x="838200" y="1565687"/>
            <a:ext cx="68745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I" dirty="0"/>
              <a:t>JSI departments</a:t>
            </a:r>
            <a:r>
              <a:rPr lang="en-US" dirty="0"/>
              <a:t> divided into areas</a:t>
            </a:r>
            <a:endParaRPr lang="sl-SI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42A2D9D2-A20A-4D9A-98E2-A79A8D764011}"/>
              </a:ext>
            </a:extLst>
          </p:cNvPr>
          <p:cNvSpPr txBox="1">
            <a:spLocks/>
          </p:cNvSpPr>
          <p:nvPr/>
        </p:nvSpPr>
        <p:spPr>
          <a:xfrm>
            <a:off x="7765402" y="2492377"/>
            <a:ext cx="2880000" cy="113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Chemistry, biochemistry, materials and environment</a:t>
            </a:r>
            <a:endParaRPr lang="en-GB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AF84B6-96F1-4F4E-9A31-F8E06564AC94}"/>
              </a:ext>
            </a:extLst>
          </p:cNvPr>
          <p:cNvSpPr/>
          <p:nvPr/>
        </p:nvSpPr>
        <p:spPr>
          <a:xfrm>
            <a:off x="4249103" y="3064585"/>
            <a:ext cx="237839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Theoretical physics
Low and medium energy physics
Thin </a:t>
            </a:r>
            <a:r>
              <a:rPr lang="en-SI" sz="1400" dirty="0"/>
              <a:t>films</a:t>
            </a:r>
            <a:r>
              <a:rPr lang="en-US" sz="1400" dirty="0"/>
              <a:t> and surfaces
Surface technology
Solid State Physics
Gas electronics
Complex </a:t>
            </a:r>
            <a:r>
              <a:rPr lang="en-SI" sz="1400" dirty="0"/>
              <a:t>matter</a:t>
            </a:r>
            <a:r>
              <a:rPr lang="en-US" sz="1400" dirty="0"/>
              <a:t>
Reactor physics
Experimental particle physics
Reactor technology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8FDAC-7BC7-4BE2-BE2C-D262593BC2D8}"/>
              </a:ext>
            </a:extLst>
          </p:cNvPr>
          <p:cNvSpPr/>
          <p:nvPr/>
        </p:nvSpPr>
        <p:spPr>
          <a:xfrm>
            <a:off x="838199" y="3064585"/>
            <a:ext cx="2720010" cy="192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Automation, biocybernetics and robotics 
Systems and control
Artificial intelligence
Open systems and networks
Communication systems
Computer systems
Knowledge technologies
Intelligent systems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2E26C1-8899-4E1B-84DD-2402BC62A8C9}"/>
              </a:ext>
            </a:extLst>
          </p:cNvPr>
          <p:cNvCxnSpPr>
            <a:cxnSpLocks/>
          </p:cNvCxnSpPr>
          <p:nvPr/>
        </p:nvCxnSpPr>
        <p:spPr>
          <a:xfrm>
            <a:off x="838199" y="6009500"/>
            <a:ext cx="1047033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0C35FCE-E8D5-46B2-AD16-0E2B7B42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9147" y="529648"/>
            <a:ext cx="5046233" cy="202477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2FDBB20-0220-43A2-A672-8F83CF0D27C1}"/>
              </a:ext>
            </a:extLst>
          </p:cNvPr>
          <p:cNvSpPr/>
          <p:nvPr/>
        </p:nvSpPr>
        <p:spPr>
          <a:xfrm>
            <a:off x="2690052" y="4635344"/>
            <a:ext cx="1278307" cy="12783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1262BB-E92B-4C80-8749-067AEB3299D6}"/>
              </a:ext>
            </a:extLst>
          </p:cNvPr>
          <p:cNvSpPr txBox="1"/>
          <p:nvPr/>
        </p:nvSpPr>
        <p:spPr>
          <a:xfrm>
            <a:off x="2526484" y="4888910"/>
            <a:ext cx="1578815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sl-SI" sz="3200" b="1" dirty="0">
                <a:solidFill>
                  <a:schemeClr val="bg1"/>
                </a:solidFill>
              </a:rPr>
              <a:t>8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sl-SI" dirty="0">
                <a:solidFill>
                  <a:schemeClr val="bg1"/>
                </a:solidFill>
              </a:rPr>
              <a:t>d</a:t>
            </a:r>
            <a:r>
              <a:rPr lang="en-SI" sz="1800" dirty="0">
                <a:solidFill>
                  <a:schemeClr val="bg1"/>
                </a:solidFill>
              </a:rPr>
              <a:t>epart</a:t>
            </a:r>
            <a:r>
              <a:rPr lang="sl-SI" sz="1800" dirty="0">
                <a:solidFill>
                  <a:schemeClr val="bg1"/>
                </a:solidFill>
              </a:rPr>
              <a:t>-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en-SI" sz="1800" dirty="0">
                <a:solidFill>
                  <a:schemeClr val="bg1"/>
                </a:solidFill>
              </a:rPr>
              <a:t>ments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DCD47B-3635-4CA9-BD3B-1F3A13E3E665}"/>
              </a:ext>
            </a:extLst>
          </p:cNvPr>
          <p:cNvSpPr/>
          <p:nvPr/>
        </p:nvSpPr>
        <p:spPr>
          <a:xfrm>
            <a:off x="6269086" y="4625287"/>
            <a:ext cx="1278307" cy="12783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A63CB1-5415-4AD0-9477-1AE695024943}"/>
              </a:ext>
            </a:extLst>
          </p:cNvPr>
          <p:cNvSpPr txBox="1"/>
          <p:nvPr/>
        </p:nvSpPr>
        <p:spPr>
          <a:xfrm>
            <a:off x="6105518" y="4878853"/>
            <a:ext cx="1578815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sl-SI" sz="3200" b="1" dirty="0">
                <a:solidFill>
                  <a:schemeClr val="bg1"/>
                </a:solidFill>
              </a:rPr>
              <a:t>10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sl-SI" dirty="0">
                <a:solidFill>
                  <a:schemeClr val="bg1"/>
                </a:solidFill>
              </a:rPr>
              <a:t>d</a:t>
            </a:r>
            <a:r>
              <a:rPr lang="en-SI" sz="1800" dirty="0">
                <a:solidFill>
                  <a:schemeClr val="bg1"/>
                </a:solidFill>
              </a:rPr>
              <a:t>epart</a:t>
            </a:r>
            <a:r>
              <a:rPr lang="sl-SI" sz="1800" dirty="0">
                <a:solidFill>
                  <a:schemeClr val="bg1"/>
                </a:solidFill>
              </a:rPr>
              <a:t>-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en-SI" sz="1800" dirty="0">
                <a:solidFill>
                  <a:schemeClr val="bg1"/>
                </a:solidFill>
              </a:rPr>
              <a:t>ments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E34128-1C86-45C0-AB88-3F663C9B384A}"/>
              </a:ext>
            </a:extLst>
          </p:cNvPr>
          <p:cNvSpPr/>
          <p:nvPr/>
        </p:nvSpPr>
        <p:spPr>
          <a:xfrm>
            <a:off x="10142799" y="4625287"/>
            <a:ext cx="1278307" cy="12783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E82A84-F03E-40AD-A186-6B93C5090923}"/>
              </a:ext>
            </a:extLst>
          </p:cNvPr>
          <p:cNvSpPr txBox="1"/>
          <p:nvPr/>
        </p:nvSpPr>
        <p:spPr>
          <a:xfrm>
            <a:off x="9979231" y="4878853"/>
            <a:ext cx="1578815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sl-SI" sz="3200" b="1" dirty="0">
                <a:solidFill>
                  <a:schemeClr val="bg1"/>
                </a:solidFill>
              </a:rPr>
              <a:t>10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sl-SI" dirty="0">
                <a:solidFill>
                  <a:schemeClr val="bg1"/>
                </a:solidFill>
              </a:rPr>
              <a:t>d</a:t>
            </a:r>
            <a:r>
              <a:rPr lang="en-SI" sz="1800" dirty="0">
                <a:solidFill>
                  <a:schemeClr val="bg1"/>
                </a:solidFill>
              </a:rPr>
              <a:t>epart</a:t>
            </a:r>
            <a:r>
              <a:rPr lang="sl-SI" sz="1800" dirty="0">
                <a:solidFill>
                  <a:schemeClr val="bg1"/>
                </a:solidFill>
              </a:rPr>
              <a:t>-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en-SI" sz="1800" dirty="0">
                <a:solidFill>
                  <a:schemeClr val="bg1"/>
                </a:solidFill>
              </a:rPr>
              <a:t>ments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1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mo za notranja izobraževanja">
      <a:dk1>
        <a:sysClr val="windowText" lastClr="000000"/>
      </a:dk1>
      <a:lt1>
        <a:sysClr val="window" lastClr="FFFFFF"/>
      </a:lt1>
      <a:dk2>
        <a:srgbClr val="233B45"/>
      </a:dk2>
      <a:lt2>
        <a:srgbClr val="E7E6E6"/>
      </a:lt2>
      <a:accent1>
        <a:srgbClr val="57828E"/>
      </a:accent1>
      <a:accent2>
        <a:srgbClr val="757369"/>
      </a:accent2>
      <a:accent3>
        <a:srgbClr val="97A5A7"/>
      </a:accent3>
      <a:accent4>
        <a:srgbClr val="93B8C8"/>
      </a:accent4>
      <a:accent5>
        <a:srgbClr val="908D81"/>
      </a:accent5>
      <a:accent6>
        <a:srgbClr val="273F56"/>
      </a:accent6>
      <a:hlink>
        <a:srgbClr val="586A78"/>
      </a:hlink>
      <a:folHlink>
        <a:srgbClr val="BFBFBF"/>
      </a:folHlink>
    </a:clrScheme>
    <a:fontScheme name="IJS splošna predstavitev">
      <a:majorFont>
        <a:latin typeface="Titillium Web 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8533</TotalTime>
  <Words>1622</Words>
  <Application>Microsoft Office PowerPoint</Application>
  <PresentationFormat>Widescreen</PresentationFormat>
  <Paragraphs>430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Avenir Book</vt:lpstr>
      <vt:lpstr>Calibri</vt:lpstr>
      <vt:lpstr>Titillium Web</vt:lpstr>
      <vt:lpstr>Titillium Web Bold</vt:lpstr>
      <vt:lpstr>Wingdings</vt:lpstr>
      <vt:lpstr>Office Theme</vt:lpstr>
      <vt:lpstr>PowerPoint Presentation</vt:lpstr>
      <vt:lpstr>Mission statement</vt:lpstr>
      <vt:lpstr> </vt:lpstr>
      <vt:lpstr>History</vt:lpstr>
      <vt:lpstr>Location</vt:lpstr>
      <vt:lpstr>The Institute in numbers</vt:lpstr>
      <vt:lpstr>Staff </vt:lpstr>
      <vt:lpstr>PowerPoint Presentation</vt:lpstr>
      <vt:lpstr>Main areas of research</vt:lpstr>
      <vt:lpstr>PowerPoint Presentation</vt:lpstr>
      <vt:lpstr> </vt:lpstr>
      <vt:lpstr> </vt:lpstr>
      <vt:lpstr>Projects</vt:lpstr>
      <vt:lpstr>PowerPoint Presentation</vt:lpstr>
      <vt:lpstr>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cooperation</vt:lpstr>
      <vt:lpstr>Appearances in the media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Instituta “Jožef Stefan”</dc:title>
  <dc:creator>ltrdina</dc:creator>
  <cp:lastModifiedBy>Lenka</cp:lastModifiedBy>
  <cp:revision>259</cp:revision>
  <dcterms:created xsi:type="dcterms:W3CDTF">2023-10-31T08:43:43Z</dcterms:created>
  <dcterms:modified xsi:type="dcterms:W3CDTF">2025-05-19T14:28:53Z</dcterms:modified>
</cp:coreProperties>
</file>